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6858000" cy="9144000"/>
  <p:embeddedFontLst>
    <p:embeddedFont>
      <p:font typeface="Ahkio" panose="020B0604020202020204" charset="-94"/>
      <p:regular r:id="rId21"/>
    </p:embeddedFont>
    <p:embeddedFont>
      <p:font typeface="Ahkio Bold" panose="020B0604020202020204" charset="-94"/>
      <p:regular r:id="rId22"/>
    </p:embeddedFont>
    <p:embeddedFont>
      <p:font typeface="Calibri" panose="020F0502020204030204" pitchFamily="34" charset="0"/>
      <p:regular r:id="rId23"/>
      <p:bold r:id="rId24"/>
      <p:italic r:id="rId25"/>
      <p:boldItalic r:id="rId26"/>
    </p:embeddedFont>
    <p:embeddedFont>
      <p:font typeface="Nunito" pitchFamily="2" charset="-94"/>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3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Excel_Worksheet.xlsx"/><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33.e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39.jpeg"/><Relationship Id="rId4" Type="http://schemas.openxmlformats.org/officeDocument/2006/relationships/image" Target="../media/image13.png"/><Relationship Id="rId9" Type="http://schemas.openxmlformats.org/officeDocument/2006/relationships/image" Target="../media/image38.jpeg"/></Relationships>
</file>

<file path=ppt/slides/_rels/slide1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31.svg"/></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31.sv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20.svg"/><Relationship Id="rId5" Type="http://schemas.openxmlformats.org/officeDocument/2006/relationships/image" Target="../media/image9.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8.png"/><Relationship Id="rId4" Type="http://schemas.openxmlformats.org/officeDocument/2006/relationships/image" Target="../media/image13.png"/><Relationship Id="rId9" Type="http://schemas.openxmlformats.org/officeDocument/2006/relationships/image" Target="../media/image16.jpe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20.svg"/><Relationship Id="rId5" Type="http://schemas.openxmlformats.org/officeDocument/2006/relationships/image" Target="../media/image9.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22.sv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23.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25.svg"/><Relationship Id="rId4" Type="http://schemas.openxmlformats.org/officeDocument/2006/relationships/image" Target="../media/image13.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29.svg"/><Relationship Id="rId5" Type="http://schemas.openxmlformats.org/officeDocument/2006/relationships/image" Target="../media/image9.png"/><Relationship Id="rId10"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27.jpe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31.sv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567624" y="6908540"/>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348041" y="5915576"/>
            <a:ext cx="4013218" cy="3024963"/>
          </a:xfrm>
          <a:custGeom>
            <a:avLst/>
            <a:gdLst/>
            <a:ahLst/>
            <a:cxnLst/>
            <a:rect l="l" t="t" r="r" b="b"/>
            <a:pathLst>
              <a:path w="4013218" h="3024963">
                <a:moveTo>
                  <a:pt x="0" y="0"/>
                </a:moveTo>
                <a:lnTo>
                  <a:pt x="4013217" y="0"/>
                </a:lnTo>
                <a:lnTo>
                  <a:pt x="4013217" y="3024963"/>
                </a:lnTo>
                <a:lnTo>
                  <a:pt x="0" y="3024963"/>
                </a:lnTo>
                <a:lnTo>
                  <a:pt x="0" y="0"/>
                </a:lnTo>
                <a:close/>
              </a:path>
            </a:pathLst>
          </a:custGeom>
          <a:blipFill>
            <a:blip r:embed="rId4"/>
            <a:stretch>
              <a:fillRect/>
            </a:stretch>
          </a:blipFill>
        </p:spPr>
      </p:sp>
      <p:sp>
        <p:nvSpPr>
          <p:cNvPr id="5" name="Freeform 5"/>
          <p:cNvSpPr/>
          <p:nvPr/>
        </p:nvSpPr>
        <p:spPr>
          <a:xfrm>
            <a:off x="4479219" y="4227788"/>
            <a:ext cx="8776271" cy="5361504"/>
          </a:xfrm>
          <a:custGeom>
            <a:avLst/>
            <a:gdLst/>
            <a:ahLst/>
            <a:cxnLst/>
            <a:rect l="l" t="t" r="r" b="b"/>
            <a:pathLst>
              <a:path w="8776271" h="5361504">
                <a:moveTo>
                  <a:pt x="0" y="0"/>
                </a:moveTo>
                <a:lnTo>
                  <a:pt x="8776272" y="0"/>
                </a:lnTo>
                <a:lnTo>
                  <a:pt x="8776272" y="5361504"/>
                </a:lnTo>
                <a:lnTo>
                  <a:pt x="0" y="53615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Freeform 6"/>
          <p:cNvSpPr/>
          <p:nvPr/>
        </p:nvSpPr>
        <p:spPr>
          <a:xfrm>
            <a:off x="13026825" y="5143500"/>
            <a:ext cx="5130079" cy="6427206"/>
          </a:xfrm>
          <a:custGeom>
            <a:avLst/>
            <a:gdLst/>
            <a:ahLst/>
            <a:cxnLst/>
            <a:rect l="l" t="t" r="r" b="b"/>
            <a:pathLst>
              <a:path w="5130079" h="6427206">
                <a:moveTo>
                  <a:pt x="0" y="0"/>
                </a:moveTo>
                <a:lnTo>
                  <a:pt x="5130080" y="0"/>
                </a:lnTo>
                <a:lnTo>
                  <a:pt x="5130080" y="6427206"/>
                </a:lnTo>
                <a:lnTo>
                  <a:pt x="0" y="642720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7" name="Freeform 7"/>
          <p:cNvSpPr/>
          <p:nvPr/>
        </p:nvSpPr>
        <p:spPr>
          <a:xfrm>
            <a:off x="10598445" y="189730"/>
            <a:ext cx="2419506" cy="2513773"/>
          </a:xfrm>
          <a:custGeom>
            <a:avLst/>
            <a:gdLst/>
            <a:ahLst/>
            <a:cxnLst/>
            <a:rect l="l" t="t" r="r" b="b"/>
            <a:pathLst>
              <a:path w="2419506" h="2513773">
                <a:moveTo>
                  <a:pt x="0" y="0"/>
                </a:moveTo>
                <a:lnTo>
                  <a:pt x="2419507" y="0"/>
                </a:lnTo>
                <a:lnTo>
                  <a:pt x="2419507" y="2513773"/>
                </a:lnTo>
                <a:lnTo>
                  <a:pt x="0" y="2513773"/>
                </a:lnTo>
                <a:lnTo>
                  <a:pt x="0" y="0"/>
                </a:lnTo>
                <a:close/>
              </a:path>
            </a:pathLst>
          </a:custGeom>
          <a:blipFill>
            <a:blip r:embed="rId9"/>
            <a:stretch>
              <a:fillRect/>
            </a:stretch>
          </a:blipFill>
        </p:spPr>
      </p:sp>
      <p:sp>
        <p:nvSpPr>
          <p:cNvPr id="8" name="Freeform 8"/>
          <p:cNvSpPr/>
          <p:nvPr/>
        </p:nvSpPr>
        <p:spPr>
          <a:xfrm rot="-3321526">
            <a:off x="16595858" y="2925363"/>
            <a:ext cx="961837" cy="640059"/>
          </a:xfrm>
          <a:custGeom>
            <a:avLst/>
            <a:gdLst/>
            <a:ahLst/>
            <a:cxnLst/>
            <a:rect l="l" t="t" r="r" b="b"/>
            <a:pathLst>
              <a:path w="961837" h="640059">
                <a:moveTo>
                  <a:pt x="0" y="0"/>
                </a:moveTo>
                <a:lnTo>
                  <a:pt x="961837" y="0"/>
                </a:lnTo>
                <a:lnTo>
                  <a:pt x="961837" y="640059"/>
                </a:lnTo>
                <a:lnTo>
                  <a:pt x="0" y="64005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9" name="Freeform 9"/>
          <p:cNvSpPr/>
          <p:nvPr/>
        </p:nvSpPr>
        <p:spPr>
          <a:xfrm rot="1212586">
            <a:off x="13964461" y="1051571"/>
            <a:ext cx="1626472" cy="1082343"/>
          </a:xfrm>
          <a:custGeom>
            <a:avLst/>
            <a:gdLst/>
            <a:ahLst/>
            <a:cxnLst/>
            <a:rect l="l" t="t" r="r" b="b"/>
            <a:pathLst>
              <a:path w="1626472" h="1082343">
                <a:moveTo>
                  <a:pt x="0" y="0"/>
                </a:moveTo>
                <a:lnTo>
                  <a:pt x="1626473" y="0"/>
                </a:lnTo>
                <a:lnTo>
                  <a:pt x="1626473" y="1082343"/>
                </a:lnTo>
                <a:lnTo>
                  <a:pt x="0" y="108234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0" name="Freeform 10"/>
          <p:cNvSpPr/>
          <p:nvPr/>
        </p:nvSpPr>
        <p:spPr>
          <a:xfrm rot="1212586">
            <a:off x="860451" y="4070595"/>
            <a:ext cx="1626472" cy="1082343"/>
          </a:xfrm>
          <a:custGeom>
            <a:avLst/>
            <a:gdLst/>
            <a:ahLst/>
            <a:cxnLst/>
            <a:rect l="l" t="t" r="r" b="b"/>
            <a:pathLst>
              <a:path w="1626472" h="1082343">
                <a:moveTo>
                  <a:pt x="0" y="0"/>
                </a:moveTo>
                <a:lnTo>
                  <a:pt x="1626472" y="0"/>
                </a:lnTo>
                <a:lnTo>
                  <a:pt x="1626472" y="1082344"/>
                </a:lnTo>
                <a:lnTo>
                  <a:pt x="0" y="108234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Freeform 11"/>
          <p:cNvSpPr/>
          <p:nvPr/>
        </p:nvSpPr>
        <p:spPr>
          <a:xfrm rot="-3321526">
            <a:off x="656100" y="1483925"/>
            <a:ext cx="961837" cy="640059"/>
          </a:xfrm>
          <a:custGeom>
            <a:avLst/>
            <a:gdLst/>
            <a:ahLst/>
            <a:cxnLst/>
            <a:rect l="l" t="t" r="r" b="b"/>
            <a:pathLst>
              <a:path w="961837" h="640059">
                <a:moveTo>
                  <a:pt x="0" y="0"/>
                </a:moveTo>
                <a:lnTo>
                  <a:pt x="961837" y="0"/>
                </a:lnTo>
                <a:lnTo>
                  <a:pt x="961837" y="640059"/>
                </a:lnTo>
                <a:lnTo>
                  <a:pt x="0" y="64005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2" name="Freeform 12"/>
          <p:cNvSpPr/>
          <p:nvPr/>
        </p:nvSpPr>
        <p:spPr>
          <a:xfrm>
            <a:off x="5306877" y="2213783"/>
            <a:ext cx="6103917" cy="2189780"/>
          </a:xfrm>
          <a:custGeom>
            <a:avLst/>
            <a:gdLst/>
            <a:ahLst/>
            <a:cxnLst/>
            <a:rect l="l" t="t" r="r" b="b"/>
            <a:pathLst>
              <a:path w="6103917" h="2189780">
                <a:moveTo>
                  <a:pt x="0" y="0"/>
                </a:moveTo>
                <a:lnTo>
                  <a:pt x="6103917" y="0"/>
                </a:lnTo>
                <a:lnTo>
                  <a:pt x="6103917" y="2189781"/>
                </a:lnTo>
                <a:lnTo>
                  <a:pt x="0" y="218978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3" name="TextBox 13"/>
          <p:cNvSpPr txBox="1"/>
          <p:nvPr/>
        </p:nvSpPr>
        <p:spPr>
          <a:xfrm>
            <a:off x="348041" y="395263"/>
            <a:ext cx="10295888" cy="1642745"/>
          </a:xfrm>
          <a:prstGeom prst="rect">
            <a:avLst/>
          </a:prstGeom>
        </p:spPr>
        <p:txBody>
          <a:bodyPr lIns="0" tIns="0" rIns="0" bIns="0" rtlCol="0" anchor="t">
            <a:spAutoFit/>
          </a:bodyPr>
          <a:lstStyle/>
          <a:p>
            <a:pPr algn="ctr">
              <a:lnSpc>
                <a:spcPts val="6580"/>
              </a:lnSpc>
              <a:spcBef>
                <a:spcPct val="0"/>
              </a:spcBef>
            </a:pPr>
            <a:r>
              <a:rPr lang="en-US" sz="4700">
                <a:solidFill>
                  <a:srgbClr val="006660"/>
                </a:solidFill>
                <a:latin typeface="Ahkio"/>
                <a:ea typeface="Ahkio"/>
                <a:cs typeface="Ahkio"/>
                <a:sym typeface="Ahkio"/>
              </a:rPr>
              <a:t>OKUL ÖNCESİ DÖNEMDE YETENEK, MESLEKİ İLGİ VE DEĞERLER</a:t>
            </a:r>
          </a:p>
        </p:txBody>
      </p:sp>
      <p:sp>
        <p:nvSpPr>
          <p:cNvPr id="14" name="TextBox 14"/>
          <p:cNvSpPr txBox="1"/>
          <p:nvPr/>
        </p:nvSpPr>
        <p:spPr>
          <a:xfrm rot="-334329">
            <a:off x="5375684" y="2851352"/>
            <a:ext cx="5861819" cy="426244"/>
          </a:xfrm>
          <a:prstGeom prst="rect">
            <a:avLst/>
          </a:prstGeom>
        </p:spPr>
        <p:txBody>
          <a:bodyPr lIns="0" tIns="0" rIns="0" bIns="0" rtlCol="0" anchor="t">
            <a:spAutoFit/>
          </a:bodyPr>
          <a:lstStyle/>
          <a:p>
            <a:pPr algn="ctr">
              <a:lnSpc>
                <a:spcPts val="3391"/>
              </a:lnSpc>
              <a:spcBef>
                <a:spcPct val="0"/>
              </a:spcBef>
            </a:pPr>
            <a:r>
              <a:rPr lang="en-US" sz="2422" spc="1252" dirty="0">
                <a:solidFill>
                  <a:srgbClr val="006660"/>
                </a:solidFill>
                <a:latin typeface="Ahkio"/>
                <a:ea typeface="Ahkio"/>
                <a:cs typeface="Ahkio"/>
                <a:sym typeface="Ahkio"/>
              </a:rPr>
              <a:t>VELI ÖĞRETMEN SUNUMU</a:t>
            </a:r>
          </a:p>
        </p:txBody>
      </p:sp>
      <p:sp>
        <p:nvSpPr>
          <p:cNvPr id="15" name="Freeform 15"/>
          <p:cNvSpPr/>
          <p:nvPr/>
        </p:nvSpPr>
        <p:spPr>
          <a:xfrm rot="1875552">
            <a:off x="3578002" y="2347782"/>
            <a:ext cx="961837" cy="640059"/>
          </a:xfrm>
          <a:custGeom>
            <a:avLst/>
            <a:gdLst/>
            <a:ahLst/>
            <a:cxnLst/>
            <a:rect l="l" t="t" r="r" b="b"/>
            <a:pathLst>
              <a:path w="961837" h="640059">
                <a:moveTo>
                  <a:pt x="0" y="0"/>
                </a:moveTo>
                <a:lnTo>
                  <a:pt x="961838" y="0"/>
                </a:lnTo>
                <a:lnTo>
                  <a:pt x="961838" y="640059"/>
                </a:lnTo>
                <a:lnTo>
                  <a:pt x="0" y="64005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6" name="Freeform 16"/>
          <p:cNvSpPr/>
          <p:nvPr/>
        </p:nvSpPr>
        <p:spPr>
          <a:xfrm rot="1875552">
            <a:off x="13719610" y="4823471"/>
            <a:ext cx="961837" cy="640059"/>
          </a:xfrm>
          <a:custGeom>
            <a:avLst/>
            <a:gdLst/>
            <a:ahLst/>
            <a:cxnLst/>
            <a:rect l="l" t="t" r="r" b="b"/>
            <a:pathLst>
              <a:path w="961837" h="640059">
                <a:moveTo>
                  <a:pt x="0" y="0"/>
                </a:moveTo>
                <a:lnTo>
                  <a:pt x="961837" y="0"/>
                </a:lnTo>
                <a:lnTo>
                  <a:pt x="961837" y="640058"/>
                </a:lnTo>
                <a:lnTo>
                  <a:pt x="0" y="64005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7165884" y="5348403"/>
            <a:ext cx="1035009" cy="688751"/>
          </a:xfrm>
          <a:custGeom>
            <a:avLst/>
            <a:gdLst/>
            <a:ahLst/>
            <a:cxnLst/>
            <a:rect l="l" t="t" r="r" b="b"/>
            <a:pathLst>
              <a:path w="1035009" h="688751">
                <a:moveTo>
                  <a:pt x="0" y="0"/>
                </a:moveTo>
                <a:lnTo>
                  <a:pt x="1035009" y="0"/>
                </a:lnTo>
                <a:lnTo>
                  <a:pt x="1035009" y="688752"/>
                </a:lnTo>
                <a:lnTo>
                  <a:pt x="0" y="6887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8224486" y="-703028"/>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3" name="TextBox 13"/>
          <p:cNvSpPr txBox="1"/>
          <p:nvPr/>
        </p:nvSpPr>
        <p:spPr>
          <a:xfrm>
            <a:off x="3560230" y="2100215"/>
            <a:ext cx="11791420" cy="480441"/>
          </a:xfrm>
          <a:prstGeom prst="rect">
            <a:avLst/>
          </a:prstGeom>
        </p:spPr>
        <p:txBody>
          <a:bodyPr lIns="0" tIns="0" rIns="0" bIns="0" rtlCol="0" anchor="t">
            <a:spAutoFit/>
          </a:bodyPr>
          <a:lstStyle/>
          <a:p>
            <a:pPr algn="ctr">
              <a:lnSpc>
                <a:spcPts val="3312"/>
              </a:lnSpc>
            </a:pPr>
            <a:r>
              <a:rPr lang="en-US" sz="3600">
                <a:solidFill>
                  <a:srgbClr val="006660"/>
                </a:solidFill>
                <a:latin typeface="Ahkio"/>
                <a:ea typeface="Ahkio"/>
                <a:cs typeface="Ahkio"/>
                <a:sym typeface="Ahkio"/>
              </a:rPr>
              <a:t>YETENEK ALANLARINA GÖRE MESLEKLER</a:t>
            </a:r>
          </a:p>
        </p:txBody>
      </p:sp>
      <p:graphicFrame>
        <p:nvGraphicFramePr>
          <p:cNvPr id="14" name="Object 14"/>
          <p:cNvGraphicFramePr/>
          <p:nvPr>
            <p:extLst>
              <p:ext uri="{D42A27DB-BD31-4B8C-83A1-F6EECF244321}">
                <p14:modId xmlns:p14="http://schemas.microsoft.com/office/powerpoint/2010/main" val="2593748721"/>
              </p:ext>
            </p:extLst>
          </p:nvPr>
        </p:nvGraphicFramePr>
        <p:xfrm>
          <a:off x="3666422" y="2534400"/>
          <a:ext cx="10949966" cy="5471805"/>
        </p:xfrm>
        <a:graphic>
          <a:graphicData uri="http://schemas.openxmlformats.org/presentationml/2006/ole">
            <mc:AlternateContent xmlns:mc="http://schemas.openxmlformats.org/markup-compatibility/2006">
              <mc:Choice xmlns:v="urn:schemas-microsoft-com:vml" Requires="v">
                <p:oleObj name="Worksheet" r:id="rId8" imgW="14487633" imgH="6543710" progId="Excel.Sheet.12">
                  <p:embed/>
                </p:oleObj>
              </mc:Choice>
              <mc:Fallback>
                <p:oleObj name="Worksheet" r:id="rId8" imgW="14487633" imgH="6543710" progId="Excel.Sheet.12">
                  <p:embed/>
                  <p:pic>
                    <p:nvPicPr>
                      <p:cNvPr id="0" name=""/>
                      <p:cNvPicPr/>
                      <p:nvPr/>
                    </p:nvPicPr>
                    <p:blipFill>
                      <a:blip r:embed="rId9"/>
                      <a:stretch>
                        <a:fillRect/>
                      </a:stretch>
                    </p:blipFill>
                    <p:spPr>
                      <a:xfrm>
                        <a:off x="3666422" y="2534400"/>
                        <a:ext cx="10949966" cy="5471805"/>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7165884" y="5348403"/>
            <a:ext cx="1035009" cy="688751"/>
          </a:xfrm>
          <a:custGeom>
            <a:avLst/>
            <a:gdLst/>
            <a:ahLst/>
            <a:cxnLst/>
            <a:rect l="l" t="t" r="r" b="b"/>
            <a:pathLst>
              <a:path w="1035009" h="688751">
                <a:moveTo>
                  <a:pt x="0" y="0"/>
                </a:moveTo>
                <a:lnTo>
                  <a:pt x="1035009" y="0"/>
                </a:lnTo>
                <a:lnTo>
                  <a:pt x="1035009" y="688752"/>
                </a:lnTo>
                <a:lnTo>
                  <a:pt x="0" y="6887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8224486" y="-703028"/>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3" name="TextBox 13"/>
          <p:cNvSpPr txBox="1"/>
          <p:nvPr/>
        </p:nvSpPr>
        <p:spPr>
          <a:xfrm>
            <a:off x="3560230" y="2100215"/>
            <a:ext cx="11791420" cy="480441"/>
          </a:xfrm>
          <a:prstGeom prst="rect">
            <a:avLst/>
          </a:prstGeom>
        </p:spPr>
        <p:txBody>
          <a:bodyPr lIns="0" tIns="0" rIns="0" bIns="0" rtlCol="0" anchor="t">
            <a:spAutoFit/>
          </a:bodyPr>
          <a:lstStyle/>
          <a:p>
            <a:pPr algn="ctr">
              <a:lnSpc>
                <a:spcPts val="3312"/>
              </a:lnSpc>
            </a:pPr>
            <a:r>
              <a:rPr lang="en-US" sz="3600">
                <a:solidFill>
                  <a:srgbClr val="006660"/>
                </a:solidFill>
                <a:latin typeface="Ahkio"/>
                <a:ea typeface="Ahkio"/>
                <a:cs typeface="Ahkio"/>
                <a:sym typeface="Ahkio"/>
              </a:rPr>
              <a:t>YETENEK ALANLARINA GÖRE MESLEKLER</a:t>
            </a:r>
          </a:p>
        </p:txBody>
      </p:sp>
      <p:graphicFrame>
        <p:nvGraphicFramePr>
          <p:cNvPr id="14" name="Object 14"/>
          <p:cNvGraphicFramePr/>
          <p:nvPr>
            <p:extLst>
              <p:ext uri="{D42A27DB-BD31-4B8C-83A1-F6EECF244321}">
                <p14:modId xmlns:p14="http://schemas.microsoft.com/office/powerpoint/2010/main" val="140716373"/>
              </p:ext>
            </p:extLst>
          </p:nvPr>
        </p:nvGraphicFramePr>
        <p:xfrm>
          <a:off x="2936350" y="2253732"/>
          <a:ext cx="12119817" cy="5174271"/>
        </p:xfrm>
        <a:graphic>
          <a:graphicData uri="http://schemas.openxmlformats.org/presentationml/2006/ole">
            <mc:AlternateContent xmlns:mc="http://schemas.openxmlformats.org/markup-compatibility/2006">
              <mc:Choice xmlns:v="urn:schemas-microsoft-com:vml" Requires="v">
                <p:oleObj name="Worksheet" r:id="rId8" imgW="11747500" imgH="6362700" progId="Excel.Sheet.12">
                  <p:embed/>
                </p:oleObj>
              </mc:Choice>
              <mc:Fallback>
                <p:oleObj name="Worksheet" r:id="rId8" imgW="11747500" imgH="6362700" progId="Excel.Sheet.12">
                  <p:embed/>
                  <p:pic>
                    <p:nvPicPr>
                      <p:cNvPr id="0" name=""/>
                      <p:cNvPicPr/>
                      <p:nvPr/>
                    </p:nvPicPr>
                    <p:blipFill>
                      <a:blip r:embed="rId9"/>
                      <a:stretch>
                        <a:fillRect/>
                      </a:stretch>
                    </p:blipFill>
                    <p:spPr>
                      <a:xfrm>
                        <a:off x="2936350" y="2253732"/>
                        <a:ext cx="12119817" cy="5174271"/>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2263743" y="6551073"/>
            <a:ext cx="6339328" cy="4114800"/>
          </a:xfrm>
          <a:custGeom>
            <a:avLst/>
            <a:gdLst/>
            <a:ahLst/>
            <a:cxnLst/>
            <a:rect l="l" t="t" r="r" b="b"/>
            <a:pathLst>
              <a:path w="6339328" h="4114800">
                <a:moveTo>
                  <a:pt x="0" y="0"/>
                </a:moveTo>
                <a:lnTo>
                  <a:pt x="6339327" y="0"/>
                </a:lnTo>
                <a:lnTo>
                  <a:pt x="6339327"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5"/>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6"/>
            <a:stretch>
              <a:fillRect/>
            </a:stretch>
          </a:blipFill>
        </p:spPr>
      </p:sp>
      <p:sp>
        <p:nvSpPr>
          <p:cNvPr id="6" name="Freeform 6"/>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6"/>
            <a:stretch>
              <a:fillRect/>
            </a:stretch>
          </a:blipFill>
        </p:spPr>
      </p:sp>
      <p:sp>
        <p:nvSpPr>
          <p:cNvPr id="7" name="Freeform 7"/>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8"/>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9" name="Freeform 9"/>
          <p:cNvSpPr/>
          <p:nvPr/>
        </p:nvSpPr>
        <p:spPr>
          <a:xfrm rot="1875552">
            <a:off x="2667946" y="825049"/>
            <a:ext cx="612067" cy="407303"/>
          </a:xfrm>
          <a:custGeom>
            <a:avLst/>
            <a:gdLst/>
            <a:ahLst/>
            <a:cxnLst/>
            <a:rect l="l" t="t" r="r" b="b"/>
            <a:pathLst>
              <a:path w="612067" h="407303">
                <a:moveTo>
                  <a:pt x="0" y="0"/>
                </a:moveTo>
                <a:lnTo>
                  <a:pt x="612067" y="0"/>
                </a:lnTo>
                <a:lnTo>
                  <a:pt x="612067" y="407302"/>
                </a:lnTo>
                <a:lnTo>
                  <a:pt x="0" y="407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0" name="Freeform 10"/>
          <p:cNvSpPr/>
          <p:nvPr/>
        </p:nvSpPr>
        <p:spPr>
          <a:xfrm rot="1212586">
            <a:off x="10000377" y="1617088"/>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1" name="Freeform 11"/>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 name="Freeform 12"/>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Freeform 13"/>
          <p:cNvSpPr/>
          <p:nvPr/>
        </p:nvSpPr>
        <p:spPr>
          <a:xfrm>
            <a:off x="-646793" y="4797026"/>
            <a:ext cx="2419506" cy="2513773"/>
          </a:xfrm>
          <a:custGeom>
            <a:avLst/>
            <a:gdLst/>
            <a:ahLst/>
            <a:cxnLst/>
            <a:rect l="l" t="t" r="r" b="b"/>
            <a:pathLst>
              <a:path w="2419506" h="2513773">
                <a:moveTo>
                  <a:pt x="0" y="0"/>
                </a:moveTo>
                <a:lnTo>
                  <a:pt x="2419507" y="0"/>
                </a:lnTo>
                <a:lnTo>
                  <a:pt x="2419507" y="2513773"/>
                </a:lnTo>
                <a:lnTo>
                  <a:pt x="0" y="2513773"/>
                </a:lnTo>
                <a:lnTo>
                  <a:pt x="0" y="0"/>
                </a:lnTo>
                <a:close/>
              </a:path>
            </a:pathLst>
          </a:custGeom>
          <a:blipFill>
            <a:blip r:embed="rId9"/>
            <a:stretch>
              <a:fillRect/>
            </a:stretch>
          </a:blipFill>
        </p:spPr>
      </p:sp>
      <p:sp>
        <p:nvSpPr>
          <p:cNvPr id="14" name="Freeform 14"/>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9"/>
            <a:stretch>
              <a:fillRect/>
            </a:stretch>
          </a:blipFill>
        </p:spPr>
      </p:sp>
      <p:sp>
        <p:nvSpPr>
          <p:cNvPr id="15" name="TextBox 15"/>
          <p:cNvSpPr txBox="1"/>
          <p:nvPr/>
        </p:nvSpPr>
        <p:spPr>
          <a:xfrm>
            <a:off x="1153135" y="610235"/>
            <a:ext cx="1453562" cy="1027431"/>
          </a:xfrm>
          <a:prstGeom prst="rect">
            <a:avLst/>
          </a:prstGeom>
        </p:spPr>
        <p:txBody>
          <a:bodyPr lIns="0" tIns="0" rIns="0" bIns="0" rtlCol="0" anchor="t">
            <a:spAutoFit/>
          </a:bodyPr>
          <a:lstStyle/>
          <a:p>
            <a:pPr algn="l">
              <a:lnSpc>
                <a:spcPts val="7360"/>
              </a:lnSpc>
            </a:pPr>
            <a:r>
              <a:rPr lang="en-US" sz="8000">
                <a:solidFill>
                  <a:srgbClr val="006660"/>
                </a:solidFill>
                <a:latin typeface="Ahkio"/>
                <a:ea typeface="Ahkio"/>
                <a:cs typeface="Ahkio"/>
                <a:sym typeface="Ahkio"/>
              </a:rPr>
              <a:t>İlgi</a:t>
            </a:r>
          </a:p>
        </p:txBody>
      </p:sp>
      <p:sp>
        <p:nvSpPr>
          <p:cNvPr id="16" name="TextBox 16"/>
          <p:cNvSpPr txBox="1"/>
          <p:nvPr/>
        </p:nvSpPr>
        <p:spPr>
          <a:xfrm>
            <a:off x="2349647" y="1875738"/>
            <a:ext cx="13822803" cy="3990107"/>
          </a:xfrm>
          <a:prstGeom prst="rect">
            <a:avLst/>
          </a:prstGeom>
        </p:spPr>
        <p:txBody>
          <a:bodyPr lIns="0" tIns="0" rIns="0" bIns="0" rtlCol="0" anchor="t">
            <a:spAutoFit/>
          </a:bodyPr>
          <a:lstStyle/>
          <a:p>
            <a:pPr algn="just">
              <a:lnSpc>
                <a:spcPts val="5297"/>
              </a:lnSpc>
            </a:pPr>
            <a:r>
              <a:rPr lang="en-US" sz="3784">
                <a:solidFill>
                  <a:srgbClr val="855934"/>
                </a:solidFill>
                <a:latin typeface="Ahkio"/>
                <a:ea typeface="Ahkio"/>
                <a:cs typeface="Ahkio"/>
                <a:sym typeface="Ahkio"/>
              </a:rPr>
              <a:t>Bir işi, etkinliği veya görevi yaparken alınan doyum veya keyiftir. Bir faaliyeti sevme veya sevmeme durumudur. Çocuğun belirli alan ve aktivitelere karşı duyduğu merak ve hevestir. Keşif ve gözlemle gelişir. Çocuğun keşif ve gözlemlerde bulunması önemlidir.</a:t>
            </a:r>
          </a:p>
          <a:p>
            <a:pPr algn="just">
              <a:lnSpc>
                <a:spcPts val="5297"/>
              </a:lnSpc>
            </a:pPr>
            <a:r>
              <a:rPr lang="en-US" sz="3784">
                <a:solidFill>
                  <a:srgbClr val="855934"/>
                </a:solidFill>
                <a:latin typeface="Ahkio"/>
                <a:ea typeface="Ahkio"/>
                <a:cs typeface="Ahkio"/>
                <a:sym typeface="Ahkio"/>
              </a:rPr>
              <a:t>«Sevdiğimiz bir işi yaparken daha başarılı oluruz.»</a:t>
            </a:r>
          </a:p>
          <a:p>
            <a:pPr algn="just">
              <a:lnSpc>
                <a:spcPts val="5297"/>
              </a:lnSpc>
              <a:spcBef>
                <a:spcPct val="0"/>
              </a:spcBef>
            </a:pPr>
            <a:endParaRPr lang="en-US" sz="3784">
              <a:solidFill>
                <a:srgbClr val="855934"/>
              </a:solidFill>
              <a:latin typeface="Ahkio"/>
              <a:ea typeface="Ahkio"/>
              <a:cs typeface="Ahkio"/>
              <a:sym typeface="Ahki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2263743" y="6551073"/>
            <a:ext cx="6339328" cy="4114800"/>
          </a:xfrm>
          <a:custGeom>
            <a:avLst/>
            <a:gdLst/>
            <a:ahLst/>
            <a:cxnLst/>
            <a:rect l="l" t="t" r="r" b="b"/>
            <a:pathLst>
              <a:path w="6339328" h="4114800">
                <a:moveTo>
                  <a:pt x="0" y="0"/>
                </a:moveTo>
                <a:lnTo>
                  <a:pt x="6339327" y="0"/>
                </a:lnTo>
                <a:lnTo>
                  <a:pt x="6339327"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5"/>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6"/>
            <a:stretch>
              <a:fillRect/>
            </a:stretch>
          </a:blipFill>
        </p:spPr>
      </p:sp>
      <p:sp>
        <p:nvSpPr>
          <p:cNvPr id="6" name="Freeform 6"/>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6"/>
            <a:stretch>
              <a:fillRect/>
            </a:stretch>
          </a:blipFill>
        </p:spPr>
      </p:sp>
      <p:sp>
        <p:nvSpPr>
          <p:cNvPr id="7" name="Freeform 7"/>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8"/>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9" name="Freeform 9"/>
          <p:cNvSpPr/>
          <p:nvPr/>
        </p:nvSpPr>
        <p:spPr>
          <a:xfrm rot="1875552">
            <a:off x="2667946" y="825049"/>
            <a:ext cx="612067" cy="407303"/>
          </a:xfrm>
          <a:custGeom>
            <a:avLst/>
            <a:gdLst/>
            <a:ahLst/>
            <a:cxnLst/>
            <a:rect l="l" t="t" r="r" b="b"/>
            <a:pathLst>
              <a:path w="612067" h="407303">
                <a:moveTo>
                  <a:pt x="0" y="0"/>
                </a:moveTo>
                <a:lnTo>
                  <a:pt x="612067" y="0"/>
                </a:lnTo>
                <a:lnTo>
                  <a:pt x="612067" y="407302"/>
                </a:lnTo>
                <a:lnTo>
                  <a:pt x="0" y="407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0" name="Freeform 10"/>
          <p:cNvSpPr/>
          <p:nvPr/>
        </p:nvSpPr>
        <p:spPr>
          <a:xfrm rot="1212586">
            <a:off x="10000377" y="1617088"/>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1" name="Freeform 11"/>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 name="Freeform 12"/>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Freeform 13"/>
          <p:cNvSpPr/>
          <p:nvPr/>
        </p:nvSpPr>
        <p:spPr>
          <a:xfrm>
            <a:off x="-646793" y="4797026"/>
            <a:ext cx="2419506" cy="2513773"/>
          </a:xfrm>
          <a:custGeom>
            <a:avLst/>
            <a:gdLst/>
            <a:ahLst/>
            <a:cxnLst/>
            <a:rect l="l" t="t" r="r" b="b"/>
            <a:pathLst>
              <a:path w="2419506" h="2513773">
                <a:moveTo>
                  <a:pt x="0" y="0"/>
                </a:moveTo>
                <a:lnTo>
                  <a:pt x="2419507" y="0"/>
                </a:lnTo>
                <a:lnTo>
                  <a:pt x="2419507" y="2513773"/>
                </a:lnTo>
                <a:lnTo>
                  <a:pt x="0" y="2513773"/>
                </a:lnTo>
                <a:lnTo>
                  <a:pt x="0" y="0"/>
                </a:lnTo>
                <a:close/>
              </a:path>
            </a:pathLst>
          </a:custGeom>
          <a:blipFill>
            <a:blip r:embed="rId9"/>
            <a:stretch>
              <a:fillRect/>
            </a:stretch>
          </a:blipFill>
        </p:spPr>
      </p:sp>
      <p:sp>
        <p:nvSpPr>
          <p:cNvPr id="14" name="Freeform 14"/>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9"/>
            <a:stretch>
              <a:fillRect/>
            </a:stretch>
          </a:blipFill>
        </p:spPr>
      </p:sp>
      <p:sp>
        <p:nvSpPr>
          <p:cNvPr id="15" name="TextBox 15"/>
          <p:cNvSpPr txBox="1"/>
          <p:nvPr/>
        </p:nvSpPr>
        <p:spPr>
          <a:xfrm>
            <a:off x="1153135" y="610235"/>
            <a:ext cx="3950011" cy="1027431"/>
          </a:xfrm>
          <a:prstGeom prst="rect">
            <a:avLst/>
          </a:prstGeom>
        </p:spPr>
        <p:txBody>
          <a:bodyPr lIns="0" tIns="0" rIns="0" bIns="0" rtlCol="0" anchor="t">
            <a:spAutoFit/>
          </a:bodyPr>
          <a:lstStyle/>
          <a:p>
            <a:pPr algn="l">
              <a:lnSpc>
                <a:spcPts val="7360"/>
              </a:lnSpc>
            </a:pPr>
            <a:r>
              <a:rPr lang="en-US" sz="8000">
                <a:solidFill>
                  <a:srgbClr val="006660"/>
                </a:solidFill>
                <a:latin typeface="Ahkio"/>
                <a:ea typeface="Ahkio"/>
                <a:cs typeface="Ahkio"/>
                <a:sym typeface="Ahkio"/>
              </a:rPr>
              <a:t>Değerler</a:t>
            </a:r>
          </a:p>
        </p:txBody>
      </p:sp>
      <p:sp>
        <p:nvSpPr>
          <p:cNvPr id="16" name="TextBox 16"/>
          <p:cNvSpPr txBox="1"/>
          <p:nvPr/>
        </p:nvSpPr>
        <p:spPr>
          <a:xfrm>
            <a:off x="2349647" y="1875738"/>
            <a:ext cx="13822803" cy="3323357"/>
          </a:xfrm>
          <a:prstGeom prst="rect">
            <a:avLst/>
          </a:prstGeom>
        </p:spPr>
        <p:txBody>
          <a:bodyPr lIns="0" tIns="0" rIns="0" bIns="0" rtlCol="0" anchor="t">
            <a:spAutoFit/>
          </a:bodyPr>
          <a:lstStyle/>
          <a:p>
            <a:pPr algn="just">
              <a:lnSpc>
                <a:spcPts val="5297"/>
              </a:lnSpc>
            </a:pPr>
            <a:r>
              <a:rPr lang="en-US" sz="3784" dirty="0">
                <a:solidFill>
                  <a:srgbClr val="599286"/>
                </a:solidFill>
                <a:latin typeface="Ahkio"/>
                <a:ea typeface="Ahkio"/>
                <a:cs typeface="Ahkio"/>
                <a:sym typeface="Ahkio"/>
              </a:rPr>
              <a:t>Bir </a:t>
            </a:r>
            <a:r>
              <a:rPr lang="en-US" sz="3784" dirty="0" err="1">
                <a:solidFill>
                  <a:srgbClr val="599286"/>
                </a:solidFill>
                <a:latin typeface="Ahkio"/>
                <a:ea typeface="Ahkio"/>
                <a:cs typeface="Ahkio"/>
                <a:sym typeface="Ahkio"/>
              </a:rPr>
              <a:t>çocuğun</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doğru</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ve</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yanlış</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hakkında</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geliştirdiği</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anlayış</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ve</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inançlardır</a:t>
            </a:r>
            <a:r>
              <a:rPr lang="en-US" sz="3784" dirty="0">
                <a:solidFill>
                  <a:srgbClr val="599286"/>
                </a:solidFill>
                <a:latin typeface="Ahkio"/>
                <a:ea typeface="Ahkio"/>
                <a:cs typeface="Ahkio"/>
                <a:sym typeface="Ahkio"/>
              </a:rPr>
              <a:t>.</a:t>
            </a:r>
          </a:p>
          <a:p>
            <a:pPr marL="816999" lvl="1" indent="-408500" algn="just">
              <a:lnSpc>
                <a:spcPts val="5297"/>
              </a:lnSpc>
              <a:buFont typeface="Arial"/>
              <a:buChar char="•"/>
            </a:pPr>
            <a:r>
              <a:rPr lang="en-US" sz="3784" dirty="0" err="1">
                <a:solidFill>
                  <a:srgbClr val="599286"/>
                </a:solidFill>
                <a:latin typeface="Ahkio"/>
                <a:ea typeface="Ahkio"/>
                <a:cs typeface="Ahkio"/>
                <a:sym typeface="Ahkio"/>
              </a:rPr>
              <a:t>Aile</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ve</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Eğitim</a:t>
            </a:r>
            <a:endParaRPr lang="en-US" sz="3784" dirty="0">
              <a:solidFill>
                <a:srgbClr val="599286"/>
              </a:solidFill>
              <a:latin typeface="Ahkio"/>
              <a:ea typeface="Ahkio"/>
              <a:cs typeface="Ahkio"/>
              <a:sym typeface="Ahkio"/>
            </a:endParaRPr>
          </a:p>
          <a:p>
            <a:pPr marL="816999" lvl="1" indent="-408500" algn="just">
              <a:lnSpc>
                <a:spcPts val="5297"/>
              </a:lnSpc>
              <a:buFont typeface="Arial"/>
              <a:buChar char="•"/>
            </a:pPr>
            <a:r>
              <a:rPr lang="en-US" sz="3784" dirty="0" err="1">
                <a:solidFill>
                  <a:srgbClr val="599286"/>
                </a:solidFill>
                <a:latin typeface="Ahkio"/>
                <a:ea typeface="Ahkio"/>
                <a:cs typeface="Ahkio"/>
                <a:sym typeface="Ahkio"/>
              </a:rPr>
              <a:t>Toplumsal</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Etkiler</a:t>
            </a:r>
            <a:endParaRPr lang="en-US" sz="3784" dirty="0">
              <a:solidFill>
                <a:srgbClr val="599286"/>
              </a:solidFill>
              <a:latin typeface="Ahkio"/>
              <a:ea typeface="Ahkio"/>
              <a:cs typeface="Ahkio"/>
              <a:sym typeface="Ahkio"/>
            </a:endParaRPr>
          </a:p>
          <a:p>
            <a:pPr algn="just">
              <a:lnSpc>
                <a:spcPts val="5297"/>
              </a:lnSpc>
            </a:pPr>
            <a:r>
              <a:rPr lang="en-US" sz="3784" dirty="0" err="1">
                <a:solidFill>
                  <a:srgbClr val="599286"/>
                </a:solidFill>
                <a:latin typeface="Ahkio"/>
                <a:ea typeface="Ahkio"/>
                <a:cs typeface="Ahkio"/>
                <a:sym typeface="Ahkio"/>
              </a:rPr>
              <a:t>Değerlerin</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gelişmesinde</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önemli</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rol</a:t>
            </a:r>
            <a:r>
              <a:rPr lang="en-US" sz="3784" dirty="0">
                <a:solidFill>
                  <a:srgbClr val="599286"/>
                </a:solidFill>
                <a:latin typeface="Ahkio"/>
                <a:ea typeface="Ahkio"/>
                <a:cs typeface="Ahkio"/>
                <a:sym typeface="Ahkio"/>
              </a:rPr>
              <a:t> </a:t>
            </a:r>
            <a:r>
              <a:rPr lang="en-US" sz="3784" dirty="0" err="1">
                <a:solidFill>
                  <a:srgbClr val="599286"/>
                </a:solidFill>
                <a:latin typeface="Ahkio"/>
                <a:ea typeface="Ahkio"/>
                <a:cs typeface="Ahkio"/>
                <a:sym typeface="Ahkio"/>
              </a:rPr>
              <a:t>oynamaktadır</a:t>
            </a:r>
            <a:r>
              <a:rPr lang="en-US" sz="3784" dirty="0">
                <a:solidFill>
                  <a:srgbClr val="599286"/>
                </a:solidFill>
                <a:latin typeface="Ahkio"/>
                <a:ea typeface="Ahkio"/>
                <a:cs typeface="Ahkio"/>
                <a:sym typeface="Ahkio"/>
              </a:rPr>
              <a:t>.</a:t>
            </a:r>
          </a:p>
          <a:p>
            <a:pPr algn="just">
              <a:lnSpc>
                <a:spcPts val="5297"/>
              </a:lnSpc>
              <a:spcBef>
                <a:spcPct val="0"/>
              </a:spcBef>
            </a:pPr>
            <a:endParaRPr lang="en-US" sz="3784" dirty="0">
              <a:solidFill>
                <a:srgbClr val="599286"/>
              </a:solidFill>
              <a:latin typeface="Ahkio"/>
              <a:ea typeface="Ahkio"/>
              <a:cs typeface="Ahkio"/>
              <a:sym typeface="Ahki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7599954" y="4648276"/>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3" name="TextBox 13"/>
          <p:cNvSpPr txBox="1"/>
          <p:nvPr/>
        </p:nvSpPr>
        <p:spPr>
          <a:xfrm>
            <a:off x="386041" y="613142"/>
            <a:ext cx="16129246" cy="6200800"/>
          </a:xfrm>
          <a:prstGeom prst="rect">
            <a:avLst/>
          </a:prstGeom>
        </p:spPr>
        <p:txBody>
          <a:bodyPr lIns="0" tIns="0" rIns="0" bIns="0" rtlCol="0" anchor="t">
            <a:spAutoFit/>
          </a:bodyPr>
          <a:lstStyle/>
          <a:p>
            <a:pPr algn="just">
              <a:lnSpc>
                <a:spcPts val="2300"/>
              </a:lnSpc>
            </a:pPr>
            <a:r>
              <a:rPr lang="en-US" sz="2800" dirty="0" err="1">
                <a:solidFill>
                  <a:srgbClr val="000000"/>
                </a:solidFill>
                <a:latin typeface="Ahkio"/>
                <a:ea typeface="Ahkio"/>
                <a:cs typeface="Ahkio"/>
                <a:sym typeface="Ahkio"/>
              </a:rPr>
              <a:t>Meslek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seçimi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kariyer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gelişimi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süreci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içerisinde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yapılan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seçimdir</a:t>
            </a:r>
            <a:r>
              <a:rPr lang="en-US" sz="2800" dirty="0">
                <a:solidFill>
                  <a:srgbClr val="000000"/>
                </a:solidFill>
                <a:latin typeface="Ahkio"/>
                <a:ea typeface="Ahkio"/>
                <a:cs typeface="Ahkio"/>
                <a:sym typeface="Ahkio"/>
              </a:rPr>
              <a:t>. Bu  </a:t>
            </a:r>
            <a:r>
              <a:rPr lang="en-US" sz="2800" dirty="0" err="1">
                <a:solidFill>
                  <a:srgbClr val="000000"/>
                </a:solidFill>
                <a:latin typeface="Ahkio"/>
                <a:ea typeface="Ahkio"/>
                <a:cs typeface="Ahkio"/>
                <a:sym typeface="Ahkio"/>
              </a:rPr>
              <a:t>seçimi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yapmadan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önce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öğrenciler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ilgilerini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değerlerini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yeteneklerini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keşfederler</a:t>
            </a:r>
            <a:r>
              <a:rPr lang="en-US" sz="2800" dirty="0">
                <a:solidFill>
                  <a:srgbClr val="000000"/>
                </a:solidFill>
                <a:latin typeface="Ahkio"/>
                <a:ea typeface="Ahkio"/>
                <a:cs typeface="Ahkio"/>
                <a:sym typeface="Ahkio"/>
              </a:rPr>
              <a:t>.</a:t>
            </a:r>
          </a:p>
          <a:p>
            <a:pPr algn="just">
              <a:lnSpc>
                <a:spcPts val="2300"/>
              </a:lnSpc>
            </a:pPr>
            <a:endParaRPr lang="en-US" sz="2800" dirty="0">
              <a:solidFill>
                <a:srgbClr val="000000"/>
              </a:solidFill>
              <a:latin typeface="Ahkio"/>
              <a:ea typeface="Ahkio"/>
              <a:cs typeface="Ahkio"/>
              <a:sym typeface="Ahkio"/>
            </a:endParaRPr>
          </a:p>
          <a:p>
            <a:pPr algn="just">
              <a:lnSpc>
                <a:spcPts val="2300"/>
              </a:lnSpc>
            </a:pP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Kariyer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gelişimi</a:t>
            </a:r>
            <a:r>
              <a:rPr lang="en-US" sz="2800" dirty="0">
                <a:solidFill>
                  <a:srgbClr val="000000"/>
                </a:solidFill>
                <a:latin typeface="Ahkio"/>
                <a:ea typeface="Ahkio"/>
                <a:cs typeface="Ahkio"/>
                <a:sym typeface="Ahkio"/>
              </a:rPr>
              <a:t> de </a:t>
            </a:r>
            <a:r>
              <a:rPr lang="en-US" sz="2800" dirty="0" err="1">
                <a:solidFill>
                  <a:srgbClr val="000000"/>
                </a:solidFill>
                <a:latin typeface="Ahkio"/>
                <a:ea typeface="Ahkio"/>
                <a:cs typeface="Ahkio"/>
                <a:sym typeface="Ahkio"/>
              </a:rPr>
              <a:t>yaşam</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boyu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süren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süreçtir</a:t>
            </a:r>
            <a:r>
              <a:rPr lang="en-US" sz="2800" dirty="0">
                <a:solidFill>
                  <a:srgbClr val="000000"/>
                </a:solidFill>
                <a:latin typeface="Ahkio"/>
                <a:ea typeface="Ahkio"/>
                <a:cs typeface="Ahkio"/>
                <a:sym typeface="Ahkio"/>
              </a:rPr>
              <a:t>. Her </a:t>
            </a:r>
            <a:r>
              <a:rPr lang="en-US" sz="2800" dirty="0" err="1">
                <a:solidFill>
                  <a:srgbClr val="000000"/>
                </a:solidFill>
                <a:latin typeface="Ahkio"/>
                <a:ea typeface="Ahkio"/>
                <a:cs typeface="Ahkio"/>
                <a:sym typeface="Ahkio"/>
              </a:rPr>
              <a:t>yaş</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döneminde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yapılması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gerekenler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farklıdır</a:t>
            </a:r>
            <a:r>
              <a:rPr lang="en-US" sz="2800" dirty="0">
                <a:solidFill>
                  <a:srgbClr val="000000"/>
                </a:solidFill>
                <a:latin typeface="Ahkio"/>
                <a:ea typeface="Ahkio"/>
                <a:cs typeface="Ahkio"/>
                <a:sym typeface="Ahkio"/>
              </a:rPr>
              <a:t>.</a:t>
            </a:r>
          </a:p>
          <a:p>
            <a:pPr algn="just">
              <a:lnSpc>
                <a:spcPts val="2300"/>
              </a:lnSpc>
            </a:pPr>
            <a:endParaRPr lang="en-US" sz="2800" dirty="0">
              <a:solidFill>
                <a:srgbClr val="000000"/>
              </a:solidFill>
              <a:latin typeface="Ahkio"/>
              <a:ea typeface="Ahkio"/>
              <a:cs typeface="Ahkio"/>
              <a:sym typeface="Ahkio"/>
            </a:endParaRPr>
          </a:p>
          <a:p>
            <a:pPr algn="just">
              <a:lnSpc>
                <a:spcPts val="2300"/>
              </a:lnSpc>
            </a:pPr>
            <a:r>
              <a:rPr lang="en-US" sz="2800" dirty="0" err="1">
                <a:solidFill>
                  <a:srgbClr val="000000"/>
                </a:solidFill>
                <a:latin typeface="Ahkio"/>
                <a:ea typeface="Ahkio"/>
                <a:cs typeface="Ahkio"/>
                <a:sym typeface="Ahkio"/>
              </a:rPr>
              <a:t>Anaokulu-İlkokul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dönemi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çocuklarından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geleceklerinde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yapacakları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varsayılan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şimdiden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seçmeleri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beklenemez</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Ancak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gelecek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dönemlerinde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seçimlerine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yardımcı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olacak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ilgi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yetenek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değerlerini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tanımaya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yönelik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çalışmalar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şimdiden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yapılabilir</a:t>
            </a:r>
            <a:r>
              <a:rPr lang="en-US" sz="2800" dirty="0">
                <a:solidFill>
                  <a:srgbClr val="000000"/>
                </a:solidFill>
                <a:latin typeface="Ahkio"/>
                <a:ea typeface="Ahkio"/>
                <a:cs typeface="Ahkio"/>
                <a:sym typeface="Ahkio"/>
              </a:rPr>
              <a:t>.</a:t>
            </a:r>
          </a:p>
          <a:p>
            <a:pPr algn="just">
              <a:lnSpc>
                <a:spcPts val="2300"/>
              </a:lnSpc>
            </a:pPr>
            <a:endParaRPr lang="en-US" sz="2800" dirty="0">
              <a:solidFill>
                <a:srgbClr val="000000"/>
              </a:solidFill>
              <a:latin typeface="Ahkio"/>
              <a:ea typeface="Ahkio"/>
              <a:cs typeface="Ahkio"/>
              <a:sym typeface="Ahkio"/>
            </a:endParaRPr>
          </a:p>
          <a:p>
            <a:pPr algn="just">
              <a:lnSpc>
                <a:spcPts val="2300"/>
              </a:lnSpc>
            </a:pPr>
            <a:r>
              <a:rPr lang="en-US" sz="2800" dirty="0" err="1">
                <a:solidFill>
                  <a:srgbClr val="AA1D3D"/>
                </a:solidFill>
                <a:latin typeface="Ahkio"/>
                <a:ea typeface="Ahkio"/>
                <a:cs typeface="Ahkio"/>
                <a:sym typeface="Ahkio"/>
              </a:rPr>
              <a:t>Anaokulu</a:t>
            </a:r>
            <a:r>
              <a:rPr lang="en-US" sz="2800" dirty="0">
                <a:solidFill>
                  <a:srgbClr val="AA1D3D"/>
                </a:solidFill>
                <a:latin typeface="Ahkio"/>
                <a:ea typeface="Ahkio"/>
                <a:cs typeface="Ahkio"/>
                <a:sym typeface="Ahkio"/>
              </a:rPr>
              <a:t> </a:t>
            </a:r>
            <a:r>
              <a:rPr lang="en-US" sz="2800" dirty="0" err="1">
                <a:solidFill>
                  <a:srgbClr val="AA1D3D"/>
                </a:solidFill>
                <a:latin typeface="Ahkio"/>
                <a:ea typeface="Ahkio"/>
                <a:cs typeface="Ahkio"/>
                <a:sym typeface="Ahkio"/>
              </a:rPr>
              <a:t>ve</a:t>
            </a:r>
            <a:r>
              <a:rPr lang="en-US" sz="2800" dirty="0">
                <a:solidFill>
                  <a:srgbClr val="AA1D3D"/>
                </a:solidFill>
                <a:latin typeface="Ahkio"/>
                <a:ea typeface="Ahkio"/>
                <a:cs typeface="Ahkio"/>
                <a:sym typeface="Ahkio"/>
              </a:rPr>
              <a:t> </a:t>
            </a:r>
            <a:r>
              <a:rPr lang="en-US" sz="2800" dirty="0" err="1">
                <a:solidFill>
                  <a:srgbClr val="AA1D3D"/>
                </a:solidFill>
                <a:latin typeface="Ahkio"/>
                <a:ea typeface="Ahkio"/>
                <a:cs typeface="Ahkio"/>
                <a:sym typeface="Ahkio"/>
              </a:rPr>
              <a:t>İlkokul</a:t>
            </a:r>
            <a:r>
              <a:rPr lang="en-US" sz="2800" dirty="0">
                <a:solidFill>
                  <a:srgbClr val="AA1D3D"/>
                </a:solidFill>
                <a:latin typeface="Ahkio"/>
                <a:ea typeface="Ahkio"/>
                <a:cs typeface="Ahkio"/>
                <a:sym typeface="Ahkio"/>
              </a:rPr>
              <a:t> </a:t>
            </a:r>
            <a:r>
              <a:rPr lang="en-US" sz="2800" dirty="0" err="1">
                <a:solidFill>
                  <a:srgbClr val="AA1D3D"/>
                </a:solidFill>
                <a:latin typeface="Ahkio"/>
                <a:ea typeface="Ahkio"/>
                <a:cs typeface="Ahkio"/>
                <a:sym typeface="Ahkio"/>
              </a:rPr>
              <a:t>Dönemindeki</a:t>
            </a:r>
            <a:r>
              <a:rPr lang="en-US" sz="2800" dirty="0">
                <a:solidFill>
                  <a:srgbClr val="AA1D3D"/>
                </a:solidFill>
                <a:latin typeface="Ahkio"/>
                <a:ea typeface="Ahkio"/>
                <a:cs typeface="Ahkio"/>
                <a:sym typeface="Ahkio"/>
              </a:rPr>
              <a:t> </a:t>
            </a:r>
            <a:r>
              <a:rPr lang="en-US" sz="2800" dirty="0" err="1">
                <a:solidFill>
                  <a:srgbClr val="AA1D3D"/>
                </a:solidFill>
                <a:latin typeface="Ahkio"/>
                <a:ea typeface="Ahkio"/>
                <a:cs typeface="Ahkio"/>
                <a:sym typeface="Ahkio"/>
              </a:rPr>
              <a:t>Çocuklar</a:t>
            </a:r>
            <a:endParaRPr lang="en-US" sz="2800" dirty="0">
              <a:solidFill>
                <a:srgbClr val="AA1D3D"/>
              </a:solidFill>
              <a:latin typeface="Ahkio"/>
              <a:ea typeface="Ahkio"/>
              <a:cs typeface="Ahkio"/>
              <a:sym typeface="Ahkio"/>
            </a:endParaRPr>
          </a:p>
          <a:p>
            <a:pPr algn="just">
              <a:lnSpc>
                <a:spcPts val="2300"/>
              </a:lnSpc>
            </a:pPr>
            <a:endParaRPr lang="en-US" sz="2800" dirty="0">
              <a:solidFill>
                <a:srgbClr val="AA1D3D"/>
              </a:solidFill>
              <a:latin typeface="Ahkio"/>
              <a:ea typeface="Ahkio"/>
              <a:cs typeface="Ahkio"/>
              <a:sym typeface="Ahkio"/>
            </a:endParaRPr>
          </a:p>
          <a:p>
            <a:pPr algn="just">
              <a:lnSpc>
                <a:spcPts val="2300"/>
              </a:lnSpc>
            </a:pPr>
            <a:r>
              <a:rPr lang="en-US" sz="2800" dirty="0">
                <a:solidFill>
                  <a:srgbClr val="000000"/>
                </a:solidFill>
                <a:latin typeface="Ahkio"/>
                <a:ea typeface="Ahkio"/>
                <a:cs typeface="Ahkio"/>
                <a:sym typeface="Ahkio"/>
              </a:rPr>
              <a:t>Bu </a:t>
            </a:r>
            <a:r>
              <a:rPr lang="en-US" sz="2800" dirty="0" err="1">
                <a:solidFill>
                  <a:srgbClr val="000000"/>
                </a:solidFill>
                <a:latin typeface="Ahkio"/>
                <a:ea typeface="Ahkio"/>
                <a:cs typeface="Ahkio"/>
                <a:sym typeface="Ahkio"/>
              </a:rPr>
              <a:t>dönemde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henüz</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içlerinde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bulundukları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çevreyi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keşfetme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evresindedirler</a:t>
            </a:r>
            <a:r>
              <a:rPr lang="en-US" sz="2800" dirty="0">
                <a:solidFill>
                  <a:srgbClr val="000000"/>
                </a:solidFill>
                <a:latin typeface="Ahkio"/>
                <a:ea typeface="Ahkio"/>
                <a:cs typeface="Ahkio"/>
                <a:sym typeface="Ahkio"/>
              </a:rPr>
              <a:t>. Bu </a:t>
            </a:r>
            <a:r>
              <a:rPr lang="en-US" sz="2800" dirty="0" err="1">
                <a:solidFill>
                  <a:srgbClr val="000000"/>
                </a:solidFill>
                <a:latin typeface="Ahkio"/>
                <a:ea typeface="Ahkio"/>
                <a:cs typeface="Ahkio"/>
                <a:sym typeface="Ahkio"/>
              </a:rPr>
              <a:t>yaşlarda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fantezi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oyunlar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yetişkin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rollerini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denerler</a:t>
            </a:r>
            <a:r>
              <a:rPr lang="en-US" sz="2800" dirty="0">
                <a:solidFill>
                  <a:srgbClr val="000000"/>
                </a:solidFill>
                <a:latin typeface="Ahkio"/>
                <a:ea typeface="Ahkio"/>
                <a:cs typeface="Ahkio"/>
                <a:sym typeface="Ahkio"/>
              </a:rPr>
              <a:t>.</a:t>
            </a:r>
          </a:p>
          <a:p>
            <a:pPr algn="just">
              <a:lnSpc>
                <a:spcPts val="2300"/>
              </a:lnSpc>
            </a:pPr>
            <a:endParaRPr lang="en-US" sz="2800" dirty="0">
              <a:solidFill>
                <a:srgbClr val="000000"/>
              </a:solidFill>
              <a:latin typeface="Ahkio"/>
              <a:ea typeface="Ahkio"/>
              <a:cs typeface="Ahkio"/>
              <a:sym typeface="Ahkio"/>
            </a:endParaRPr>
          </a:p>
          <a:p>
            <a:pPr algn="just">
              <a:lnSpc>
                <a:spcPts val="2300"/>
              </a:lnSpc>
            </a:pPr>
            <a:r>
              <a:rPr lang="en-US" sz="2800" dirty="0" err="1">
                <a:solidFill>
                  <a:srgbClr val="000000"/>
                </a:solidFill>
                <a:latin typeface="Ahkio"/>
                <a:ea typeface="Ahkio"/>
                <a:cs typeface="Ahkio"/>
                <a:sym typeface="Ahkio"/>
              </a:rPr>
              <a:t>Ör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Poliscilik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kuaförcülük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doktorculuk</a:t>
            </a:r>
            <a:r>
              <a:rPr lang="en-US" sz="2800" dirty="0">
                <a:solidFill>
                  <a:srgbClr val="000000"/>
                </a:solidFill>
                <a:latin typeface="Ahkio"/>
                <a:ea typeface="Ahkio"/>
                <a:cs typeface="Ahkio"/>
                <a:sym typeface="Ahkio"/>
              </a:rPr>
              <a:t> vb. </a:t>
            </a:r>
            <a:r>
              <a:rPr lang="en-US" sz="2800" dirty="0" err="1">
                <a:solidFill>
                  <a:srgbClr val="000000"/>
                </a:solidFill>
                <a:latin typeface="Ahkio"/>
                <a:ea typeface="Ahkio"/>
                <a:cs typeface="Ahkio"/>
                <a:sym typeface="Ahkio"/>
              </a:rPr>
              <a:t>oynarlar</a:t>
            </a:r>
            <a:r>
              <a:rPr lang="en-US" sz="2800" dirty="0">
                <a:solidFill>
                  <a:srgbClr val="000000"/>
                </a:solidFill>
                <a:latin typeface="Ahkio"/>
                <a:ea typeface="Ahkio"/>
                <a:cs typeface="Ahkio"/>
                <a:sym typeface="Ahkio"/>
              </a:rPr>
              <a:t>.</a:t>
            </a:r>
          </a:p>
          <a:p>
            <a:pPr algn="just">
              <a:lnSpc>
                <a:spcPts val="2300"/>
              </a:lnSpc>
            </a:pPr>
            <a:endParaRPr lang="en-US" sz="2800" dirty="0">
              <a:solidFill>
                <a:srgbClr val="000000"/>
              </a:solidFill>
              <a:latin typeface="Ahkio"/>
              <a:ea typeface="Ahkio"/>
              <a:cs typeface="Ahkio"/>
              <a:sym typeface="Ahkio"/>
            </a:endParaRPr>
          </a:p>
          <a:p>
            <a:pPr algn="just">
              <a:lnSpc>
                <a:spcPts val="2300"/>
              </a:lnSpc>
            </a:pPr>
            <a:r>
              <a:rPr lang="en-US" sz="2800" dirty="0">
                <a:solidFill>
                  <a:srgbClr val="000000"/>
                </a:solidFill>
                <a:latin typeface="Ahkio"/>
                <a:ea typeface="Ahkio"/>
                <a:cs typeface="Ahkio"/>
                <a:sym typeface="Ahkio"/>
              </a:rPr>
              <a:t>Bu  </a:t>
            </a:r>
            <a:r>
              <a:rPr lang="en-US" sz="2800" dirty="0" err="1">
                <a:solidFill>
                  <a:srgbClr val="000000"/>
                </a:solidFill>
                <a:latin typeface="Ahkio"/>
                <a:ea typeface="Ahkio"/>
                <a:cs typeface="Ahkio"/>
                <a:sym typeface="Ahkio"/>
              </a:rPr>
              <a:t>dönemde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çocuklarda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kavramı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oluşmaya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başlar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etrafındaki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farklı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sahip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kişilerin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farkına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varırlar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ilişkin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hayaller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kurarlar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fakat</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hayallerin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gerçeklikle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ilişkisi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bulunmamaktadır</a:t>
            </a:r>
            <a:r>
              <a:rPr lang="en-US" sz="2800" dirty="0">
                <a:solidFill>
                  <a:srgbClr val="000000"/>
                </a:solidFill>
                <a:latin typeface="Ahkio"/>
                <a:ea typeface="Ahkio"/>
                <a:cs typeface="Ahkio"/>
                <a:sym typeface="Ahkio"/>
              </a:rPr>
              <a:t>.</a:t>
            </a:r>
          </a:p>
          <a:p>
            <a:pPr algn="just">
              <a:lnSpc>
                <a:spcPts val="2300"/>
              </a:lnSpc>
            </a:pPr>
            <a:endParaRPr lang="en-US" sz="2800" dirty="0">
              <a:solidFill>
                <a:srgbClr val="000000"/>
              </a:solidFill>
              <a:latin typeface="Ahkio"/>
              <a:ea typeface="Ahkio"/>
              <a:cs typeface="Ahkio"/>
              <a:sym typeface="Ahkio"/>
            </a:endParaRPr>
          </a:p>
          <a:p>
            <a:pPr algn="just">
              <a:lnSpc>
                <a:spcPts val="2300"/>
              </a:lnSpc>
            </a:pPr>
            <a:r>
              <a:rPr lang="en-US" sz="2800" dirty="0" err="1">
                <a:solidFill>
                  <a:srgbClr val="000000"/>
                </a:solidFill>
                <a:latin typeface="Ahkio"/>
                <a:ea typeface="Ahkio"/>
                <a:cs typeface="Ahkio"/>
                <a:sym typeface="Ahkio"/>
              </a:rPr>
              <a:t>Ör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Çocukken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hangi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mesleği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yapmak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istiyordunuz</a:t>
            </a:r>
            <a:r>
              <a:rPr lang="en-US" sz="2800" dirty="0">
                <a:solidFill>
                  <a:srgbClr val="000000"/>
                </a:solidFill>
                <a:latin typeface="Ahkio"/>
                <a:ea typeface="Ahkio"/>
                <a:cs typeface="Ahkio"/>
                <a:sym typeface="Ahkio"/>
              </a:rPr>
              <a:t>?</a:t>
            </a:r>
          </a:p>
          <a:p>
            <a:pPr algn="just">
              <a:lnSpc>
                <a:spcPts val="2300"/>
              </a:lnSpc>
            </a:pPr>
            <a:endParaRPr lang="en-US" sz="2800" dirty="0">
              <a:solidFill>
                <a:srgbClr val="000000"/>
              </a:solidFill>
              <a:latin typeface="Ahkio"/>
              <a:ea typeface="Ahkio"/>
              <a:cs typeface="Ahkio"/>
              <a:sym typeface="Ahkio"/>
            </a:endParaRPr>
          </a:p>
        </p:txBody>
      </p:sp>
      <p:grpSp>
        <p:nvGrpSpPr>
          <p:cNvPr id="14" name="Group 14"/>
          <p:cNvGrpSpPr>
            <a:grpSpLocks noChangeAspect="1"/>
          </p:cNvGrpSpPr>
          <p:nvPr/>
        </p:nvGrpSpPr>
        <p:grpSpPr>
          <a:xfrm rot="-29235">
            <a:off x="2584593" y="6718127"/>
            <a:ext cx="2969752" cy="3449991"/>
            <a:chOff x="0" y="0"/>
            <a:chExt cx="5466080" cy="6350000"/>
          </a:xfrm>
        </p:grpSpPr>
        <p:sp>
          <p:nvSpPr>
            <p:cNvPr id="15" name="Freeform 15"/>
            <p:cNvSpPr/>
            <p:nvPr/>
          </p:nvSpPr>
          <p:spPr>
            <a:xfrm>
              <a:off x="0" y="0"/>
              <a:ext cx="5439410" cy="6348730"/>
            </a:xfrm>
            <a:custGeom>
              <a:avLst/>
              <a:gdLst/>
              <a:ahLst/>
              <a:cxnLst/>
              <a:rect l="l" t="t" r="r" b="b"/>
              <a:pathLst>
                <a:path w="5439410" h="6348730">
                  <a:moveTo>
                    <a:pt x="5419090" y="0"/>
                  </a:moveTo>
                  <a:lnTo>
                    <a:pt x="19050" y="0"/>
                  </a:lnTo>
                  <a:cubicBezTo>
                    <a:pt x="8890" y="0"/>
                    <a:pt x="0" y="8890"/>
                    <a:pt x="0" y="20320"/>
                  </a:cubicBezTo>
                  <a:lnTo>
                    <a:pt x="0" y="6329680"/>
                  </a:lnTo>
                  <a:cubicBezTo>
                    <a:pt x="0" y="6339840"/>
                    <a:pt x="8890" y="6348730"/>
                    <a:pt x="19050" y="6348730"/>
                  </a:cubicBezTo>
                  <a:lnTo>
                    <a:pt x="5419090" y="6348730"/>
                  </a:lnTo>
                  <a:cubicBezTo>
                    <a:pt x="5429250" y="6348730"/>
                    <a:pt x="5438140" y="6339840"/>
                    <a:pt x="5438140" y="6329680"/>
                  </a:cubicBezTo>
                  <a:lnTo>
                    <a:pt x="5438140" y="20320"/>
                  </a:lnTo>
                  <a:cubicBezTo>
                    <a:pt x="5439410" y="8890"/>
                    <a:pt x="5430520" y="0"/>
                    <a:pt x="5419090" y="0"/>
                  </a:cubicBezTo>
                  <a:close/>
                  <a:moveTo>
                    <a:pt x="5137150" y="314960"/>
                  </a:moveTo>
                  <a:lnTo>
                    <a:pt x="5137150" y="4970780"/>
                  </a:lnTo>
                  <a:cubicBezTo>
                    <a:pt x="5137150" y="4980940"/>
                    <a:pt x="5128260" y="4989830"/>
                    <a:pt x="5118100" y="4989830"/>
                  </a:cubicBezTo>
                  <a:lnTo>
                    <a:pt x="266700" y="4989830"/>
                  </a:lnTo>
                  <a:cubicBezTo>
                    <a:pt x="256540" y="4989830"/>
                    <a:pt x="247650" y="4980940"/>
                    <a:pt x="247650" y="4970780"/>
                  </a:cubicBezTo>
                  <a:lnTo>
                    <a:pt x="247650" y="314960"/>
                  </a:lnTo>
                  <a:cubicBezTo>
                    <a:pt x="247650" y="304800"/>
                    <a:pt x="256540" y="295910"/>
                    <a:pt x="266700" y="295910"/>
                  </a:cubicBezTo>
                  <a:lnTo>
                    <a:pt x="5118100" y="295910"/>
                  </a:lnTo>
                  <a:cubicBezTo>
                    <a:pt x="5129530" y="294640"/>
                    <a:pt x="5137150" y="303530"/>
                    <a:pt x="5137150" y="314960"/>
                  </a:cubicBezTo>
                  <a:close/>
                </a:path>
              </a:pathLst>
            </a:custGeom>
            <a:solidFill>
              <a:srgbClr val="F2F1EB"/>
            </a:solidFill>
          </p:spPr>
        </p:sp>
        <p:sp>
          <p:nvSpPr>
            <p:cNvPr id="16" name="Freeform 16"/>
            <p:cNvSpPr/>
            <p:nvPr/>
          </p:nvSpPr>
          <p:spPr>
            <a:xfrm>
              <a:off x="247650" y="294640"/>
              <a:ext cx="4889500" cy="4693920"/>
            </a:xfrm>
            <a:custGeom>
              <a:avLst/>
              <a:gdLst/>
              <a:ahLst/>
              <a:cxnLst/>
              <a:rect l="l" t="t" r="r" b="b"/>
              <a:pathLst>
                <a:path w="4889500" h="4693920">
                  <a:moveTo>
                    <a:pt x="4870450" y="0"/>
                  </a:moveTo>
                  <a:lnTo>
                    <a:pt x="19050" y="0"/>
                  </a:lnTo>
                  <a:cubicBezTo>
                    <a:pt x="8890" y="0"/>
                    <a:pt x="0" y="8890"/>
                    <a:pt x="0" y="19050"/>
                  </a:cubicBezTo>
                  <a:lnTo>
                    <a:pt x="0" y="4674870"/>
                  </a:lnTo>
                  <a:cubicBezTo>
                    <a:pt x="0" y="4686300"/>
                    <a:pt x="8890" y="4693920"/>
                    <a:pt x="19050" y="4693920"/>
                  </a:cubicBezTo>
                  <a:lnTo>
                    <a:pt x="4870450" y="4693920"/>
                  </a:lnTo>
                  <a:cubicBezTo>
                    <a:pt x="4880610" y="4693920"/>
                    <a:pt x="4889500" y="4685030"/>
                    <a:pt x="4889500" y="4674870"/>
                  </a:cubicBezTo>
                  <a:lnTo>
                    <a:pt x="4889500" y="20320"/>
                  </a:lnTo>
                  <a:cubicBezTo>
                    <a:pt x="4889500" y="8890"/>
                    <a:pt x="4881880" y="0"/>
                    <a:pt x="4870450" y="0"/>
                  </a:cubicBezTo>
                  <a:close/>
                </a:path>
              </a:pathLst>
            </a:custGeom>
            <a:blipFill>
              <a:blip r:embed="rId8"/>
              <a:stretch>
                <a:fillRect l="-21910" r="-21910"/>
              </a:stretch>
            </a:blipFill>
          </p:spPr>
        </p:sp>
        <p:sp>
          <p:nvSpPr>
            <p:cNvPr id="17" name="Freeform 17"/>
            <p:cNvSpPr/>
            <p:nvPr/>
          </p:nvSpPr>
          <p:spPr>
            <a:xfrm>
              <a:off x="1270" y="6350"/>
              <a:ext cx="5457190" cy="6342380"/>
            </a:xfrm>
            <a:custGeom>
              <a:avLst/>
              <a:gdLst/>
              <a:ahLst/>
              <a:cxnLst/>
              <a:rect l="l" t="t" r="r" b="b"/>
              <a:pathLst>
                <a:path w="5457190" h="6342380">
                  <a:moveTo>
                    <a:pt x="5137150" y="302260"/>
                  </a:moveTo>
                  <a:cubicBezTo>
                    <a:pt x="5137150" y="302260"/>
                    <a:pt x="5133340" y="290830"/>
                    <a:pt x="5119370" y="289560"/>
                  </a:cubicBezTo>
                  <a:lnTo>
                    <a:pt x="248920" y="289560"/>
                  </a:lnTo>
                  <a:cubicBezTo>
                    <a:pt x="240030" y="289560"/>
                    <a:pt x="228600" y="293370"/>
                    <a:pt x="228600" y="303530"/>
                  </a:cubicBezTo>
                  <a:lnTo>
                    <a:pt x="232410" y="312420"/>
                  </a:lnTo>
                  <a:cubicBezTo>
                    <a:pt x="236220" y="307340"/>
                    <a:pt x="242570" y="304800"/>
                    <a:pt x="248920" y="304800"/>
                  </a:cubicBezTo>
                  <a:lnTo>
                    <a:pt x="5123180" y="304800"/>
                  </a:lnTo>
                  <a:lnTo>
                    <a:pt x="5123180" y="4966970"/>
                  </a:lnTo>
                  <a:cubicBezTo>
                    <a:pt x="5123180" y="4973320"/>
                    <a:pt x="5120640" y="4979670"/>
                    <a:pt x="5115560" y="4983480"/>
                  </a:cubicBezTo>
                  <a:lnTo>
                    <a:pt x="5120640" y="4983480"/>
                  </a:lnTo>
                  <a:cubicBezTo>
                    <a:pt x="5129530" y="4983480"/>
                    <a:pt x="5137150" y="4975860"/>
                    <a:pt x="5137150" y="4966970"/>
                  </a:cubicBezTo>
                  <a:lnTo>
                    <a:pt x="5137150" y="302260"/>
                  </a:lnTo>
                  <a:close/>
                  <a:moveTo>
                    <a:pt x="5438140" y="6324600"/>
                  </a:moveTo>
                  <a:lnTo>
                    <a:pt x="20320" y="6324600"/>
                  </a:lnTo>
                  <a:lnTo>
                    <a:pt x="20320" y="12700"/>
                  </a:lnTo>
                  <a:lnTo>
                    <a:pt x="6350" y="0"/>
                  </a:lnTo>
                  <a:lnTo>
                    <a:pt x="5080" y="0"/>
                  </a:lnTo>
                  <a:cubicBezTo>
                    <a:pt x="2540" y="3810"/>
                    <a:pt x="0" y="7620"/>
                    <a:pt x="0" y="12700"/>
                  </a:cubicBezTo>
                  <a:lnTo>
                    <a:pt x="0" y="6323330"/>
                  </a:lnTo>
                  <a:cubicBezTo>
                    <a:pt x="0" y="6334760"/>
                    <a:pt x="8890" y="6342380"/>
                    <a:pt x="19050" y="6342380"/>
                  </a:cubicBezTo>
                  <a:lnTo>
                    <a:pt x="5444490" y="6342380"/>
                  </a:lnTo>
                  <a:cubicBezTo>
                    <a:pt x="5449570" y="6342380"/>
                    <a:pt x="5453380" y="6341110"/>
                    <a:pt x="5457190" y="6337300"/>
                  </a:cubicBezTo>
                  <a:lnTo>
                    <a:pt x="5438140" y="6324600"/>
                  </a:lnTo>
                  <a:close/>
                </a:path>
              </a:pathLst>
            </a:custGeom>
            <a:solidFill>
              <a:srgbClr val="3C3333"/>
            </a:solidFill>
          </p:spPr>
        </p:sp>
        <p:sp>
          <p:nvSpPr>
            <p:cNvPr id="18" name="Freeform 18"/>
            <p:cNvSpPr/>
            <p:nvPr/>
          </p:nvSpPr>
          <p:spPr>
            <a:xfrm>
              <a:off x="7620" y="0"/>
              <a:ext cx="5458460" cy="6344920"/>
            </a:xfrm>
            <a:custGeom>
              <a:avLst/>
              <a:gdLst/>
              <a:ahLst/>
              <a:cxnLst/>
              <a:rect l="l" t="t" r="r" b="b"/>
              <a:pathLst>
                <a:path w="5458460" h="6344920">
                  <a:moveTo>
                    <a:pt x="5125720" y="4987290"/>
                  </a:moveTo>
                  <a:cubicBezTo>
                    <a:pt x="5121910" y="4992370"/>
                    <a:pt x="5116830" y="4994910"/>
                    <a:pt x="5110480" y="4994910"/>
                  </a:cubicBezTo>
                  <a:lnTo>
                    <a:pt x="243840" y="4994910"/>
                  </a:lnTo>
                  <a:cubicBezTo>
                    <a:pt x="237490" y="4994910"/>
                    <a:pt x="231140" y="4992370"/>
                    <a:pt x="227330" y="4986020"/>
                  </a:cubicBezTo>
                  <a:cubicBezTo>
                    <a:pt x="222250" y="4982210"/>
                    <a:pt x="219710" y="4977130"/>
                    <a:pt x="219710" y="4970780"/>
                  </a:cubicBezTo>
                  <a:lnTo>
                    <a:pt x="219710" y="314960"/>
                  </a:lnTo>
                  <a:cubicBezTo>
                    <a:pt x="219710" y="309880"/>
                    <a:pt x="222250" y="304800"/>
                    <a:pt x="226060" y="300990"/>
                  </a:cubicBezTo>
                  <a:lnTo>
                    <a:pt x="240030" y="311150"/>
                  </a:lnTo>
                  <a:lnTo>
                    <a:pt x="240030" y="4975860"/>
                  </a:lnTo>
                  <a:lnTo>
                    <a:pt x="5110480" y="4975860"/>
                  </a:lnTo>
                  <a:cubicBezTo>
                    <a:pt x="5113020" y="4975860"/>
                    <a:pt x="5115560" y="4974590"/>
                    <a:pt x="5116830" y="4974590"/>
                  </a:cubicBezTo>
                  <a:lnTo>
                    <a:pt x="5125720" y="4987290"/>
                  </a:lnTo>
                  <a:close/>
                  <a:moveTo>
                    <a:pt x="5458460" y="19050"/>
                  </a:moveTo>
                  <a:lnTo>
                    <a:pt x="5458460" y="6330950"/>
                  </a:lnTo>
                  <a:cubicBezTo>
                    <a:pt x="5458460" y="6336030"/>
                    <a:pt x="5455920" y="6341110"/>
                    <a:pt x="5450840" y="6344920"/>
                  </a:cubicBezTo>
                  <a:lnTo>
                    <a:pt x="5429250" y="6329680"/>
                  </a:lnTo>
                  <a:lnTo>
                    <a:pt x="5429250" y="20320"/>
                  </a:lnTo>
                  <a:lnTo>
                    <a:pt x="13970" y="20320"/>
                  </a:lnTo>
                  <a:lnTo>
                    <a:pt x="0" y="7620"/>
                  </a:lnTo>
                  <a:cubicBezTo>
                    <a:pt x="3810" y="2540"/>
                    <a:pt x="8890" y="0"/>
                    <a:pt x="15240" y="0"/>
                  </a:cubicBezTo>
                  <a:lnTo>
                    <a:pt x="5439410" y="0"/>
                  </a:lnTo>
                  <a:cubicBezTo>
                    <a:pt x="5449570" y="0"/>
                    <a:pt x="5458460" y="8890"/>
                    <a:pt x="5458460" y="19050"/>
                  </a:cubicBezTo>
                  <a:close/>
                  <a:moveTo>
                    <a:pt x="5455920" y="30480"/>
                  </a:moveTo>
                  <a:cubicBezTo>
                    <a:pt x="5453380" y="26670"/>
                    <a:pt x="5450840" y="24130"/>
                    <a:pt x="5447030" y="21590"/>
                  </a:cubicBezTo>
                  <a:lnTo>
                    <a:pt x="5455920" y="30480"/>
                  </a:lnTo>
                  <a:close/>
                </a:path>
              </a:pathLst>
            </a:custGeom>
            <a:solidFill>
              <a:srgbClr val="FFFFFF"/>
            </a:solidFill>
          </p:spPr>
        </p:sp>
      </p:grpSp>
      <p:grpSp>
        <p:nvGrpSpPr>
          <p:cNvPr id="19" name="Group 19"/>
          <p:cNvGrpSpPr>
            <a:grpSpLocks noChangeAspect="1"/>
          </p:cNvGrpSpPr>
          <p:nvPr/>
        </p:nvGrpSpPr>
        <p:grpSpPr>
          <a:xfrm>
            <a:off x="7747483" y="6725883"/>
            <a:ext cx="2973473" cy="3454314"/>
            <a:chOff x="0" y="0"/>
            <a:chExt cx="5466080" cy="6350000"/>
          </a:xfrm>
        </p:grpSpPr>
        <p:sp>
          <p:nvSpPr>
            <p:cNvPr id="20" name="Freeform 20"/>
            <p:cNvSpPr/>
            <p:nvPr/>
          </p:nvSpPr>
          <p:spPr>
            <a:xfrm>
              <a:off x="0" y="0"/>
              <a:ext cx="5439410" cy="6348730"/>
            </a:xfrm>
            <a:custGeom>
              <a:avLst/>
              <a:gdLst/>
              <a:ahLst/>
              <a:cxnLst/>
              <a:rect l="l" t="t" r="r" b="b"/>
              <a:pathLst>
                <a:path w="5439410" h="6348730">
                  <a:moveTo>
                    <a:pt x="5419090" y="0"/>
                  </a:moveTo>
                  <a:lnTo>
                    <a:pt x="19050" y="0"/>
                  </a:lnTo>
                  <a:cubicBezTo>
                    <a:pt x="8890" y="0"/>
                    <a:pt x="0" y="8890"/>
                    <a:pt x="0" y="20320"/>
                  </a:cubicBezTo>
                  <a:lnTo>
                    <a:pt x="0" y="6329680"/>
                  </a:lnTo>
                  <a:cubicBezTo>
                    <a:pt x="0" y="6339840"/>
                    <a:pt x="8890" y="6348730"/>
                    <a:pt x="19050" y="6348730"/>
                  </a:cubicBezTo>
                  <a:lnTo>
                    <a:pt x="5419090" y="6348730"/>
                  </a:lnTo>
                  <a:cubicBezTo>
                    <a:pt x="5429250" y="6348730"/>
                    <a:pt x="5438140" y="6339840"/>
                    <a:pt x="5438140" y="6329680"/>
                  </a:cubicBezTo>
                  <a:lnTo>
                    <a:pt x="5438140" y="20320"/>
                  </a:lnTo>
                  <a:cubicBezTo>
                    <a:pt x="5439410" y="8890"/>
                    <a:pt x="5430520" y="0"/>
                    <a:pt x="5419090" y="0"/>
                  </a:cubicBezTo>
                  <a:close/>
                  <a:moveTo>
                    <a:pt x="5137150" y="314960"/>
                  </a:moveTo>
                  <a:lnTo>
                    <a:pt x="5137150" y="4970780"/>
                  </a:lnTo>
                  <a:cubicBezTo>
                    <a:pt x="5137150" y="4980940"/>
                    <a:pt x="5128260" y="4989830"/>
                    <a:pt x="5118100" y="4989830"/>
                  </a:cubicBezTo>
                  <a:lnTo>
                    <a:pt x="266700" y="4989830"/>
                  </a:lnTo>
                  <a:cubicBezTo>
                    <a:pt x="256540" y="4989830"/>
                    <a:pt x="247650" y="4980940"/>
                    <a:pt x="247650" y="4970780"/>
                  </a:cubicBezTo>
                  <a:lnTo>
                    <a:pt x="247650" y="314960"/>
                  </a:lnTo>
                  <a:cubicBezTo>
                    <a:pt x="247650" y="304800"/>
                    <a:pt x="256540" y="295910"/>
                    <a:pt x="266700" y="295910"/>
                  </a:cubicBezTo>
                  <a:lnTo>
                    <a:pt x="5118100" y="295910"/>
                  </a:lnTo>
                  <a:cubicBezTo>
                    <a:pt x="5129530" y="294640"/>
                    <a:pt x="5137150" y="303530"/>
                    <a:pt x="5137150" y="314960"/>
                  </a:cubicBezTo>
                  <a:close/>
                </a:path>
              </a:pathLst>
            </a:custGeom>
            <a:solidFill>
              <a:srgbClr val="F2F1EB"/>
            </a:solidFill>
          </p:spPr>
        </p:sp>
        <p:sp>
          <p:nvSpPr>
            <p:cNvPr id="21" name="Freeform 21"/>
            <p:cNvSpPr/>
            <p:nvPr/>
          </p:nvSpPr>
          <p:spPr>
            <a:xfrm>
              <a:off x="247650" y="294640"/>
              <a:ext cx="4889500" cy="4693920"/>
            </a:xfrm>
            <a:custGeom>
              <a:avLst/>
              <a:gdLst/>
              <a:ahLst/>
              <a:cxnLst/>
              <a:rect l="l" t="t" r="r" b="b"/>
              <a:pathLst>
                <a:path w="4889500" h="4693920">
                  <a:moveTo>
                    <a:pt x="4870450" y="0"/>
                  </a:moveTo>
                  <a:lnTo>
                    <a:pt x="19050" y="0"/>
                  </a:lnTo>
                  <a:cubicBezTo>
                    <a:pt x="8890" y="0"/>
                    <a:pt x="0" y="8890"/>
                    <a:pt x="0" y="19050"/>
                  </a:cubicBezTo>
                  <a:lnTo>
                    <a:pt x="0" y="4674870"/>
                  </a:lnTo>
                  <a:cubicBezTo>
                    <a:pt x="0" y="4686300"/>
                    <a:pt x="8890" y="4693920"/>
                    <a:pt x="19050" y="4693920"/>
                  </a:cubicBezTo>
                  <a:lnTo>
                    <a:pt x="4870450" y="4693920"/>
                  </a:lnTo>
                  <a:cubicBezTo>
                    <a:pt x="4880610" y="4693920"/>
                    <a:pt x="4889500" y="4685030"/>
                    <a:pt x="4889500" y="4674870"/>
                  </a:cubicBezTo>
                  <a:lnTo>
                    <a:pt x="4889500" y="20320"/>
                  </a:lnTo>
                  <a:cubicBezTo>
                    <a:pt x="4889500" y="8890"/>
                    <a:pt x="4881880" y="0"/>
                    <a:pt x="4870450" y="0"/>
                  </a:cubicBezTo>
                  <a:close/>
                </a:path>
              </a:pathLst>
            </a:custGeom>
            <a:blipFill>
              <a:blip r:embed="rId9"/>
              <a:stretch>
                <a:fillRect l="-21910" r="-21910"/>
              </a:stretch>
            </a:blipFill>
          </p:spPr>
        </p:sp>
        <p:sp>
          <p:nvSpPr>
            <p:cNvPr id="22" name="Freeform 22"/>
            <p:cNvSpPr/>
            <p:nvPr/>
          </p:nvSpPr>
          <p:spPr>
            <a:xfrm>
              <a:off x="1270" y="6350"/>
              <a:ext cx="5457190" cy="6342380"/>
            </a:xfrm>
            <a:custGeom>
              <a:avLst/>
              <a:gdLst/>
              <a:ahLst/>
              <a:cxnLst/>
              <a:rect l="l" t="t" r="r" b="b"/>
              <a:pathLst>
                <a:path w="5457190" h="6342380">
                  <a:moveTo>
                    <a:pt x="5137150" y="302260"/>
                  </a:moveTo>
                  <a:cubicBezTo>
                    <a:pt x="5137150" y="302260"/>
                    <a:pt x="5133340" y="290830"/>
                    <a:pt x="5119370" y="289560"/>
                  </a:cubicBezTo>
                  <a:lnTo>
                    <a:pt x="248920" y="289560"/>
                  </a:lnTo>
                  <a:cubicBezTo>
                    <a:pt x="240030" y="289560"/>
                    <a:pt x="228600" y="293370"/>
                    <a:pt x="228600" y="303530"/>
                  </a:cubicBezTo>
                  <a:lnTo>
                    <a:pt x="232410" y="312420"/>
                  </a:lnTo>
                  <a:cubicBezTo>
                    <a:pt x="236220" y="307340"/>
                    <a:pt x="242570" y="304800"/>
                    <a:pt x="248920" y="304800"/>
                  </a:cubicBezTo>
                  <a:lnTo>
                    <a:pt x="5123180" y="304800"/>
                  </a:lnTo>
                  <a:lnTo>
                    <a:pt x="5123180" y="4966970"/>
                  </a:lnTo>
                  <a:cubicBezTo>
                    <a:pt x="5123180" y="4973320"/>
                    <a:pt x="5120640" y="4979670"/>
                    <a:pt x="5115560" y="4983480"/>
                  </a:cubicBezTo>
                  <a:lnTo>
                    <a:pt x="5120640" y="4983480"/>
                  </a:lnTo>
                  <a:cubicBezTo>
                    <a:pt x="5129530" y="4983480"/>
                    <a:pt x="5137150" y="4975860"/>
                    <a:pt x="5137150" y="4966970"/>
                  </a:cubicBezTo>
                  <a:lnTo>
                    <a:pt x="5137150" y="302260"/>
                  </a:lnTo>
                  <a:close/>
                  <a:moveTo>
                    <a:pt x="5438140" y="6324600"/>
                  </a:moveTo>
                  <a:lnTo>
                    <a:pt x="20320" y="6324600"/>
                  </a:lnTo>
                  <a:lnTo>
                    <a:pt x="20320" y="12700"/>
                  </a:lnTo>
                  <a:lnTo>
                    <a:pt x="6350" y="0"/>
                  </a:lnTo>
                  <a:lnTo>
                    <a:pt x="5080" y="0"/>
                  </a:lnTo>
                  <a:cubicBezTo>
                    <a:pt x="2540" y="3810"/>
                    <a:pt x="0" y="7620"/>
                    <a:pt x="0" y="12700"/>
                  </a:cubicBezTo>
                  <a:lnTo>
                    <a:pt x="0" y="6323330"/>
                  </a:lnTo>
                  <a:cubicBezTo>
                    <a:pt x="0" y="6334760"/>
                    <a:pt x="8890" y="6342380"/>
                    <a:pt x="19050" y="6342380"/>
                  </a:cubicBezTo>
                  <a:lnTo>
                    <a:pt x="5444490" y="6342380"/>
                  </a:lnTo>
                  <a:cubicBezTo>
                    <a:pt x="5449570" y="6342380"/>
                    <a:pt x="5453380" y="6341110"/>
                    <a:pt x="5457190" y="6337300"/>
                  </a:cubicBezTo>
                  <a:lnTo>
                    <a:pt x="5438140" y="6324600"/>
                  </a:lnTo>
                  <a:close/>
                </a:path>
              </a:pathLst>
            </a:custGeom>
            <a:solidFill>
              <a:srgbClr val="3C3333"/>
            </a:solidFill>
          </p:spPr>
        </p:sp>
        <p:sp>
          <p:nvSpPr>
            <p:cNvPr id="23" name="Freeform 23"/>
            <p:cNvSpPr/>
            <p:nvPr/>
          </p:nvSpPr>
          <p:spPr>
            <a:xfrm>
              <a:off x="7620" y="0"/>
              <a:ext cx="5458460" cy="6344920"/>
            </a:xfrm>
            <a:custGeom>
              <a:avLst/>
              <a:gdLst/>
              <a:ahLst/>
              <a:cxnLst/>
              <a:rect l="l" t="t" r="r" b="b"/>
              <a:pathLst>
                <a:path w="5458460" h="6344920">
                  <a:moveTo>
                    <a:pt x="5125720" y="4987290"/>
                  </a:moveTo>
                  <a:cubicBezTo>
                    <a:pt x="5121910" y="4992370"/>
                    <a:pt x="5116830" y="4994910"/>
                    <a:pt x="5110480" y="4994910"/>
                  </a:cubicBezTo>
                  <a:lnTo>
                    <a:pt x="243840" y="4994910"/>
                  </a:lnTo>
                  <a:cubicBezTo>
                    <a:pt x="237490" y="4994910"/>
                    <a:pt x="231140" y="4992370"/>
                    <a:pt x="227330" y="4986020"/>
                  </a:cubicBezTo>
                  <a:cubicBezTo>
                    <a:pt x="222250" y="4982210"/>
                    <a:pt x="219710" y="4977130"/>
                    <a:pt x="219710" y="4970780"/>
                  </a:cubicBezTo>
                  <a:lnTo>
                    <a:pt x="219710" y="314960"/>
                  </a:lnTo>
                  <a:cubicBezTo>
                    <a:pt x="219710" y="309880"/>
                    <a:pt x="222250" y="304800"/>
                    <a:pt x="226060" y="300990"/>
                  </a:cubicBezTo>
                  <a:lnTo>
                    <a:pt x="240030" y="311150"/>
                  </a:lnTo>
                  <a:lnTo>
                    <a:pt x="240030" y="4975860"/>
                  </a:lnTo>
                  <a:lnTo>
                    <a:pt x="5110480" y="4975860"/>
                  </a:lnTo>
                  <a:cubicBezTo>
                    <a:pt x="5113020" y="4975860"/>
                    <a:pt x="5115560" y="4974590"/>
                    <a:pt x="5116830" y="4974590"/>
                  </a:cubicBezTo>
                  <a:lnTo>
                    <a:pt x="5125720" y="4987290"/>
                  </a:lnTo>
                  <a:close/>
                  <a:moveTo>
                    <a:pt x="5458460" y="19050"/>
                  </a:moveTo>
                  <a:lnTo>
                    <a:pt x="5458460" y="6330950"/>
                  </a:lnTo>
                  <a:cubicBezTo>
                    <a:pt x="5458460" y="6336030"/>
                    <a:pt x="5455920" y="6341110"/>
                    <a:pt x="5450840" y="6344920"/>
                  </a:cubicBezTo>
                  <a:lnTo>
                    <a:pt x="5429250" y="6329680"/>
                  </a:lnTo>
                  <a:lnTo>
                    <a:pt x="5429250" y="20320"/>
                  </a:lnTo>
                  <a:lnTo>
                    <a:pt x="13970" y="20320"/>
                  </a:lnTo>
                  <a:lnTo>
                    <a:pt x="0" y="7620"/>
                  </a:lnTo>
                  <a:cubicBezTo>
                    <a:pt x="3810" y="2540"/>
                    <a:pt x="8890" y="0"/>
                    <a:pt x="15240" y="0"/>
                  </a:cubicBezTo>
                  <a:lnTo>
                    <a:pt x="5439410" y="0"/>
                  </a:lnTo>
                  <a:cubicBezTo>
                    <a:pt x="5449570" y="0"/>
                    <a:pt x="5458460" y="8890"/>
                    <a:pt x="5458460" y="19050"/>
                  </a:cubicBezTo>
                  <a:close/>
                  <a:moveTo>
                    <a:pt x="5455920" y="30480"/>
                  </a:moveTo>
                  <a:cubicBezTo>
                    <a:pt x="5453380" y="26670"/>
                    <a:pt x="5450840" y="24130"/>
                    <a:pt x="5447030" y="21590"/>
                  </a:cubicBezTo>
                  <a:lnTo>
                    <a:pt x="5455920" y="30480"/>
                  </a:lnTo>
                  <a:close/>
                </a:path>
              </a:pathLst>
            </a:custGeom>
            <a:solidFill>
              <a:srgbClr val="FFFFFF"/>
            </a:solidFill>
          </p:spPr>
        </p:sp>
      </p:grpSp>
      <p:grpSp>
        <p:nvGrpSpPr>
          <p:cNvPr id="24" name="Group 24"/>
          <p:cNvGrpSpPr>
            <a:grpSpLocks noChangeAspect="1"/>
          </p:cNvGrpSpPr>
          <p:nvPr/>
        </p:nvGrpSpPr>
        <p:grpSpPr>
          <a:xfrm>
            <a:off x="12647747" y="6587810"/>
            <a:ext cx="2967097" cy="3446907"/>
            <a:chOff x="0" y="0"/>
            <a:chExt cx="5466080" cy="6350000"/>
          </a:xfrm>
        </p:grpSpPr>
        <p:sp>
          <p:nvSpPr>
            <p:cNvPr id="25" name="Freeform 25"/>
            <p:cNvSpPr/>
            <p:nvPr/>
          </p:nvSpPr>
          <p:spPr>
            <a:xfrm>
              <a:off x="0" y="0"/>
              <a:ext cx="5439410" cy="6348730"/>
            </a:xfrm>
            <a:custGeom>
              <a:avLst/>
              <a:gdLst/>
              <a:ahLst/>
              <a:cxnLst/>
              <a:rect l="l" t="t" r="r" b="b"/>
              <a:pathLst>
                <a:path w="5439410" h="6348730">
                  <a:moveTo>
                    <a:pt x="5419090" y="0"/>
                  </a:moveTo>
                  <a:lnTo>
                    <a:pt x="19050" y="0"/>
                  </a:lnTo>
                  <a:cubicBezTo>
                    <a:pt x="8890" y="0"/>
                    <a:pt x="0" y="8890"/>
                    <a:pt x="0" y="20320"/>
                  </a:cubicBezTo>
                  <a:lnTo>
                    <a:pt x="0" y="6329680"/>
                  </a:lnTo>
                  <a:cubicBezTo>
                    <a:pt x="0" y="6339840"/>
                    <a:pt x="8890" y="6348730"/>
                    <a:pt x="19050" y="6348730"/>
                  </a:cubicBezTo>
                  <a:lnTo>
                    <a:pt x="5419090" y="6348730"/>
                  </a:lnTo>
                  <a:cubicBezTo>
                    <a:pt x="5429250" y="6348730"/>
                    <a:pt x="5438140" y="6339840"/>
                    <a:pt x="5438140" y="6329680"/>
                  </a:cubicBezTo>
                  <a:lnTo>
                    <a:pt x="5438140" y="20320"/>
                  </a:lnTo>
                  <a:cubicBezTo>
                    <a:pt x="5439410" y="8890"/>
                    <a:pt x="5430520" y="0"/>
                    <a:pt x="5419090" y="0"/>
                  </a:cubicBezTo>
                  <a:close/>
                  <a:moveTo>
                    <a:pt x="5137150" y="314960"/>
                  </a:moveTo>
                  <a:lnTo>
                    <a:pt x="5137150" y="4970780"/>
                  </a:lnTo>
                  <a:cubicBezTo>
                    <a:pt x="5137150" y="4980940"/>
                    <a:pt x="5128260" y="4989830"/>
                    <a:pt x="5118100" y="4989830"/>
                  </a:cubicBezTo>
                  <a:lnTo>
                    <a:pt x="266700" y="4989830"/>
                  </a:lnTo>
                  <a:cubicBezTo>
                    <a:pt x="256540" y="4989830"/>
                    <a:pt x="247650" y="4980940"/>
                    <a:pt x="247650" y="4970780"/>
                  </a:cubicBezTo>
                  <a:lnTo>
                    <a:pt x="247650" y="314960"/>
                  </a:lnTo>
                  <a:cubicBezTo>
                    <a:pt x="247650" y="304800"/>
                    <a:pt x="256540" y="295910"/>
                    <a:pt x="266700" y="295910"/>
                  </a:cubicBezTo>
                  <a:lnTo>
                    <a:pt x="5118100" y="295910"/>
                  </a:lnTo>
                  <a:cubicBezTo>
                    <a:pt x="5129530" y="294640"/>
                    <a:pt x="5137150" y="303530"/>
                    <a:pt x="5137150" y="314960"/>
                  </a:cubicBezTo>
                  <a:close/>
                </a:path>
              </a:pathLst>
            </a:custGeom>
            <a:solidFill>
              <a:srgbClr val="F2F1EB"/>
            </a:solidFill>
          </p:spPr>
        </p:sp>
        <p:sp>
          <p:nvSpPr>
            <p:cNvPr id="26" name="Freeform 26"/>
            <p:cNvSpPr/>
            <p:nvPr/>
          </p:nvSpPr>
          <p:spPr>
            <a:xfrm>
              <a:off x="247650" y="294640"/>
              <a:ext cx="4889500" cy="4693920"/>
            </a:xfrm>
            <a:custGeom>
              <a:avLst/>
              <a:gdLst/>
              <a:ahLst/>
              <a:cxnLst/>
              <a:rect l="l" t="t" r="r" b="b"/>
              <a:pathLst>
                <a:path w="4889500" h="4693920">
                  <a:moveTo>
                    <a:pt x="4870450" y="0"/>
                  </a:moveTo>
                  <a:lnTo>
                    <a:pt x="19050" y="0"/>
                  </a:lnTo>
                  <a:cubicBezTo>
                    <a:pt x="8890" y="0"/>
                    <a:pt x="0" y="8890"/>
                    <a:pt x="0" y="19050"/>
                  </a:cubicBezTo>
                  <a:lnTo>
                    <a:pt x="0" y="4674870"/>
                  </a:lnTo>
                  <a:cubicBezTo>
                    <a:pt x="0" y="4686300"/>
                    <a:pt x="8890" y="4693920"/>
                    <a:pt x="19050" y="4693920"/>
                  </a:cubicBezTo>
                  <a:lnTo>
                    <a:pt x="4870450" y="4693920"/>
                  </a:lnTo>
                  <a:cubicBezTo>
                    <a:pt x="4880610" y="4693920"/>
                    <a:pt x="4889500" y="4685030"/>
                    <a:pt x="4889500" y="4674870"/>
                  </a:cubicBezTo>
                  <a:lnTo>
                    <a:pt x="4889500" y="20320"/>
                  </a:lnTo>
                  <a:cubicBezTo>
                    <a:pt x="4889500" y="8890"/>
                    <a:pt x="4881880" y="0"/>
                    <a:pt x="4870450" y="0"/>
                  </a:cubicBezTo>
                  <a:close/>
                </a:path>
              </a:pathLst>
            </a:custGeom>
            <a:blipFill>
              <a:blip r:embed="rId10"/>
              <a:stretch>
                <a:fillRect l="-21910" r="-21910"/>
              </a:stretch>
            </a:blipFill>
          </p:spPr>
        </p:sp>
        <p:sp>
          <p:nvSpPr>
            <p:cNvPr id="27" name="Freeform 27"/>
            <p:cNvSpPr/>
            <p:nvPr/>
          </p:nvSpPr>
          <p:spPr>
            <a:xfrm>
              <a:off x="1270" y="6350"/>
              <a:ext cx="5457190" cy="6342380"/>
            </a:xfrm>
            <a:custGeom>
              <a:avLst/>
              <a:gdLst/>
              <a:ahLst/>
              <a:cxnLst/>
              <a:rect l="l" t="t" r="r" b="b"/>
              <a:pathLst>
                <a:path w="5457190" h="6342380">
                  <a:moveTo>
                    <a:pt x="5137150" y="302260"/>
                  </a:moveTo>
                  <a:cubicBezTo>
                    <a:pt x="5137150" y="302260"/>
                    <a:pt x="5133340" y="290830"/>
                    <a:pt x="5119370" y="289560"/>
                  </a:cubicBezTo>
                  <a:lnTo>
                    <a:pt x="248920" y="289560"/>
                  </a:lnTo>
                  <a:cubicBezTo>
                    <a:pt x="240030" y="289560"/>
                    <a:pt x="228600" y="293370"/>
                    <a:pt x="228600" y="303530"/>
                  </a:cubicBezTo>
                  <a:lnTo>
                    <a:pt x="232410" y="312420"/>
                  </a:lnTo>
                  <a:cubicBezTo>
                    <a:pt x="236220" y="307340"/>
                    <a:pt x="242570" y="304800"/>
                    <a:pt x="248920" y="304800"/>
                  </a:cubicBezTo>
                  <a:lnTo>
                    <a:pt x="5123180" y="304800"/>
                  </a:lnTo>
                  <a:lnTo>
                    <a:pt x="5123180" y="4966970"/>
                  </a:lnTo>
                  <a:cubicBezTo>
                    <a:pt x="5123180" y="4973320"/>
                    <a:pt x="5120640" y="4979670"/>
                    <a:pt x="5115560" y="4983480"/>
                  </a:cubicBezTo>
                  <a:lnTo>
                    <a:pt x="5120640" y="4983480"/>
                  </a:lnTo>
                  <a:cubicBezTo>
                    <a:pt x="5129530" y="4983480"/>
                    <a:pt x="5137150" y="4975860"/>
                    <a:pt x="5137150" y="4966970"/>
                  </a:cubicBezTo>
                  <a:lnTo>
                    <a:pt x="5137150" y="302260"/>
                  </a:lnTo>
                  <a:close/>
                  <a:moveTo>
                    <a:pt x="5438140" y="6324600"/>
                  </a:moveTo>
                  <a:lnTo>
                    <a:pt x="20320" y="6324600"/>
                  </a:lnTo>
                  <a:lnTo>
                    <a:pt x="20320" y="12700"/>
                  </a:lnTo>
                  <a:lnTo>
                    <a:pt x="6350" y="0"/>
                  </a:lnTo>
                  <a:lnTo>
                    <a:pt x="5080" y="0"/>
                  </a:lnTo>
                  <a:cubicBezTo>
                    <a:pt x="2540" y="3810"/>
                    <a:pt x="0" y="7620"/>
                    <a:pt x="0" y="12700"/>
                  </a:cubicBezTo>
                  <a:lnTo>
                    <a:pt x="0" y="6323330"/>
                  </a:lnTo>
                  <a:cubicBezTo>
                    <a:pt x="0" y="6334760"/>
                    <a:pt x="8890" y="6342380"/>
                    <a:pt x="19050" y="6342380"/>
                  </a:cubicBezTo>
                  <a:lnTo>
                    <a:pt x="5444490" y="6342380"/>
                  </a:lnTo>
                  <a:cubicBezTo>
                    <a:pt x="5449570" y="6342380"/>
                    <a:pt x="5453380" y="6341110"/>
                    <a:pt x="5457190" y="6337300"/>
                  </a:cubicBezTo>
                  <a:lnTo>
                    <a:pt x="5438140" y="6324600"/>
                  </a:lnTo>
                  <a:close/>
                </a:path>
              </a:pathLst>
            </a:custGeom>
            <a:solidFill>
              <a:srgbClr val="3C3333"/>
            </a:solidFill>
          </p:spPr>
        </p:sp>
        <p:sp>
          <p:nvSpPr>
            <p:cNvPr id="28" name="Freeform 28"/>
            <p:cNvSpPr/>
            <p:nvPr/>
          </p:nvSpPr>
          <p:spPr>
            <a:xfrm>
              <a:off x="7620" y="0"/>
              <a:ext cx="5458460" cy="6344920"/>
            </a:xfrm>
            <a:custGeom>
              <a:avLst/>
              <a:gdLst/>
              <a:ahLst/>
              <a:cxnLst/>
              <a:rect l="l" t="t" r="r" b="b"/>
              <a:pathLst>
                <a:path w="5458460" h="6344920">
                  <a:moveTo>
                    <a:pt x="5125720" y="4987290"/>
                  </a:moveTo>
                  <a:cubicBezTo>
                    <a:pt x="5121910" y="4992370"/>
                    <a:pt x="5116830" y="4994910"/>
                    <a:pt x="5110480" y="4994910"/>
                  </a:cubicBezTo>
                  <a:lnTo>
                    <a:pt x="243840" y="4994910"/>
                  </a:lnTo>
                  <a:cubicBezTo>
                    <a:pt x="237490" y="4994910"/>
                    <a:pt x="231140" y="4992370"/>
                    <a:pt x="227330" y="4986020"/>
                  </a:cubicBezTo>
                  <a:cubicBezTo>
                    <a:pt x="222250" y="4982210"/>
                    <a:pt x="219710" y="4977130"/>
                    <a:pt x="219710" y="4970780"/>
                  </a:cubicBezTo>
                  <a:lnTo>
                    <a:pt x="219710" y="314960"/>
                  </a:lnTo>
                  <a:cubicBezTo>
                    <a:pt x="219710" y="309880"/>
                    <a:pt x="222250" y="304800"/>
                    <a:pt x="226060" y="300990"/>
                  </a:cubicBezTo>
                  <a:lnTo>
                    <a:pt x="240030" y="311150"/>
                  </a:lnTo>
                  <a:lnTo>
                    <a:pt x="240030" y="4975860"/>
                  </a:lnTo>
                  <a:lnTo>
                    <a:pt x="5110480" y="4975860"/>
                  </a:lnTo>
                  <a:cubicBezTo>
                    <a:pt x="5113020" y="4975860"/>
                    <a:pt x="5115560" y="4974590"/>
                    <a:pt x="5116830" y="4974590"/>
                  </a:cubicBezTo>
                  <a:lnTo>
                    <a:pt x="5125720" y="4987290"/>
                  </a:lnTo>
                  <a:close/>
                  <a:moveTo>
                    <a:pt x="5458460" y="19050"/>
                  </a:moveTo>
                  <a:lnTo>
                    <a:pt x="5458460" y="6330950"/>
                  </a:lnTo>
                  <a:cubicBezTo>
                    <a:pt x="5458460" y="6336030"/>
                    <a:pt x="5455920" y="6341110"/>
                    <a:pt x="5450840" y="6344920"/>
                  </a:cubicBezTo>
                  <a:lnTo>
                    <a:pt x="5429250" y="6329680"/>
                  </a:lnTo>
                  <a:lnTo>
                    <a:pt x="5429250" y="20320"/>
                  </a:lnTo>
                  <a:lnTo>
                    <a:pt x="13970" y="20320"/>
                  </a:lnTo>
                  <a:lnTo>
                    <a:pt x="0" y="7620"/>
                  </a:lnTo>
                  <a:cubicBezTo>
                    <a:pt x="3810" y="2540"/>
                    <a:pt x="8890" y="0"/>
                    <a:pt x="15240" y="0"/>
                  </a:cubicBezTo>
                  <a:lnTo>
                    <a:pt x="5439410" y="0"/>
                  </a:lnTo>
                  <a:cubicBezTo>
                    <a:pt x="5449570" y="0"/>
                    <a:pt x="5458460" y="8890"/>
                    <a:pt x="5458460" y="19050"/>
                  </a:cubicBezTo>
                  <a:close/>
                  <a:moveTo>
                    <a:pt x="5455920" y="30480"/>
                  </a:moveTo>
                  <a:cubicBezTo>
                    <a:pt x="5453380" y="26670"/>
                    <a:pt x="5450840" y="24130"/>
                    <a:pt x="5447030" y="21590"/>
                  </a:cubicBezTo>
                  <a:lnTo>
                    <a:pt x="5455920" y="30480"/>
                  </a:lnTo>
                  <a:close/>
                </a:path>
              </a:pathLst>
            </a:custGeom>
            <a:solidFill>
              <a:srgbClr val="FFFFFF"/>
            </a:solidFill>
          </p:spPr>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807418" y="4337464"/>
            <a:ext cx="2419506" cy="2513773"/>
          </a:xfrm>
          <a:custGeom>
            <a:avLst/>
            <a:gdLst/>
            <a:ahLst/>
            <a:cxnLst/>
            <a:rect l="l" t="t" r="r" b="b"/>
            <a:pathLst>
              <a:path w="2419506" h="2513773">
                <a:moveTo>
                  <a:pt x="0" y="0"/>
                </a:moveTo>
                <a:lnTo>
                  <a:pt x="2419506" y="0"/>
                </a:lnTo>
                <a:lnTo>
                  <a:pt x="2419506" y="2513772"/>
                </a:lnTo>
                <a:lnTo>
                  <a:pt x="0" y="2513772"/>
                </a:lnTo>
                <a:lnTo>
                  <a:pt x="0" y="0"/>
                </a:lnTo>
                <a:close/>
              </a:path>
            </a:pathLst>
          </a:custGeom>
          <a:blipFill>
            <a:blip r:embed="rId7"/>
            <a:stretch>
              <a:fillRect/>
            </a:stretch>
          </a:blipFill>
        </p:spPr>
      </p:sp>
      <p:sp>
        <p:nvSpPr>
          <p:cNvPr id="13" name="Freeform 13"/>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grpSp>
        <p:nvGrpSpPr>
          <p:cNvPr id="14" name="Group 14"/>
          <p:cNvGrpSpPr/>
          <p:nvPr/>
        </p:nvGrpSpPr>
        <p:grpSpPr>
          <a:xfrm>
            <a:off x="3322312" y="876315"/>
            <a:ext cx="12506958" cy="6020156"/>
            <a:chOff x="0" y="0"/>
            <a:chExt cx="3294014" cy="1585555"/>
          </a:xfrm>
        </p:grpSpPr>
        <p:sp>
          <p:nvSpPr>
            <p:cNvPr id="15" name="Freeform 15"/>
            <p:cNvSpPr/>
            <p:nvPr/>
          </p:nvSpPr>
          <p:spPr>
            <a:xfrm>
              <a:off x="0" y="0"/>
              <a:ext cx="3294014" cy="1585555"/>
            </a:xfrm>
            <a:custGeom>
              <a:avLst/>
              <a:gdLst/>
              <a:ahLst/>
              <a:cxnLst/>
              <a:rect l="l" t="t" r="r" b="b"/>
              <a:pathLst>
                <a:path w="3294014" h="1585555">
                  <a:moveTo>
                    <a:pt x="31569" y="0"/>
                  </a:moveTo>
                  <a:lnTo>
                    <a:pt x="3262444" y="0"/>
                  </a:lnTo>
                  <a:cubicBezTo>
                    <a:pt x="3270817" y="0"/>
                    <a:pt x="3278847" y="3326"/>
                    <a:pt x="3284767" y="9246"/>
                  </a:cubicBezTo>
                  <a:cubicBezTo>
                    <a:pt x="3290688" y="15167"/>
                    <a:pt x="3294014" y="23197"/>
                    <a:pt x="3294014" y="31569"/>
                  </a:cubicBezTo>
                  <a:lnTo>
                    <a:pt x="3294014" y="1553986"/>
                  </a:lnTo>
                  <a:cubicBezTo>
                    <a:pt x="3294014" y="1571421"/>
                    <a:pt x="3279880" y="1585555"/>
                    <a:pt x="3262444" y="1585555"/>
                  </a:cubicBezTo>
                  <a:lnTo>
                    <a:pt x="31569" y="1585555"/>
                  </a:lnTo>
                  <a:cubicBezTo>
                    <a:pt x="23197" y="1585555"/>
                    <a:pt x="15167" y="1582229"/>
                    <a:pt x="9246" y="1576309"/>
                  </a:cubicBezTo>
                  <a:cubicBezTo>
                    <a:pt x="3326" y="1570388"/>
                    <a:pt x="0" y="1562359"/>
                    <a:pt x="0" y="1553986"/>
                  </a:cubicBezTo>
                  <a:lnTo>
                    <a:pt x="0" y="31569"/>
                  </a:lnTo>
                  <a:cubicBezTo>
                    <a:pt x="0" y="23197"/>
                    <a:pt x="3326" y="15167"/>
                    <a:pt x="9246" y="9246"/>
                  </a:cubicBezTo>
                  <a:cubicBezTo>
                    <a:pt x="15167" y="3326"/>
                    <a:pt x="23197" y="0"/>
                    <a:pt x="31569" y="0"/>
                  </a:cubicBezTo>
                  <a:close/>
                </a:path>
              </a:pathLst>
            </a:custGeom>
            <a:solidFill>
              <a:srgbClr val="FFFFCC"/>
            </a:solidFill>
          </p:spPr>
        </p:sp>
        <p:sp>
          <p:nvSpPr>
            <p:cNvPr id="16" name="TextBox 16"/>
            <p:cNvSpPr txBox="1"/>
            <p:nvPr/>
          </p:nvSpPr>
          <p:spPr>
            <a:xfrm>
              <a:off x="0" y="-66675"/>
              <a:ext cx="3294014" cy="1652230"/>
            </a:xfrm>
            <a:prstGeom prst="rect">
              <a:avLst/>
            </a:prstGeom>
          </p:spPr>
          <p:txBody>
            <a:bodyPr lIns="50800" tIns="50800" rIns="50800" bIns="50800" rtlCol="0" anchor="ctr"/>
            <a:lstStyle/>
            <a:p>
              <a:pPr algn="just">
                <a:lnSpc>
                  <a:spcPts val="3919"/>
                </a:lnSpc>
              </a:pPr>
              <a:r>
                <a:rPr lang="en-US" sz="2799" dirty="0" err="1">
                  <a:solidFill>
                    <a:srgbClr val="AA1D3D"/>
                  </a:solidFill>
                  <a:latin typeface="Ahkio"/>
                  <a:ea typeface="Ahkio"/>
                  <a:cs typeface="Ahkio"/>
                  <a:sym typeface="Ahkio"/>
                </a:rPr>
                <a:t>Anaokulu</a:t>
              </a:r>
              <a:r>
                <a:rPr lang="en-US" sz="2799" dirty="0">
                  <a:solidFill>
                    <a:srgbClr val="AA1D3D"/>
                  </a:solidFill>
                  <a:latin typeface="Ahkio"/>
                  <a:ea typeface="Ahkio"/>
                  <a:cs typeface="Ahkio"/>
                  <a:sym typeface="Ahkio"/>
                </a:rPr>
                <a:t> </a:t>
              </a:r>
              <a:r>
                <a:rPr lang="en-US" sz="2799" dirty="0" err="1">
                  <a:solidFill>
                    <a:srgbClr val="AA1D3D"/>
                  </a:solidFill>
                  <a:latin typeface="Ahkio"/>
                  <a:ea typeface="Ahkio"/>
                  <a:cs typeface="Ahkio"/>
                  <a:sym typeface="Ahkio"/>
                </a:rPr>
                <a:t>ve</a:t>
              </a:r>
              <a:r>
                <a:rPr lang="en-US" sz="2799" dirty="0">
                  <a:solidFill>
                    <a:srgbClr val="AA1D3D"/>
                  </a:solidFill>
                  <a:latin typeface="Ahkio"/>
                  <a:ea typeface="Ahkio"/>
                  <a:cs typeface="Ahkio"/>
                  <a:sym typeface="Ahkio"/>
                </a:rPr>
                <a:t> </a:t>
              </a:r>
              <a:r>
                <a:rPr lang="en-US" sz="2799" dirty="0" err="1">
                  <a:solidFill>
                    <a:srgbClr val="AA1D3D"/>
                  </a:solidFill>
                  <a:latin typeface="Ahkio"/>
                  <a:ea typeface="Ahkio"/>
                  <a:cs typeface="Ahkio"/>
                  <a:sym typeface="Ahkio"/>
                </a:rPr>
                <a:t>İlkokul</a:t>
              </a:r>
              <a:r>
                <a:rPr lang="en-US" sz="2799" dirty="0">
                  <a:solidFill>
                    <a:srgbClr val="AA1D3D"/>
                  </a:solidFill>
                  <a:latin typeface="Ahkio"/>
                  <a:ea typeface="Ahkio"/>
                  <a:cs typeface="Ahkio"/>
                  <a:sym typeface="Ahkio"/>
                </a:rPr>
                <a:t> </a:t>
              </a:r>
              <a:r>
                <a:rPr lang="en-US" sz="2799" dirty="0" err="1">
                  <a:solidFill>
                    <a:srgbClr val="AA1D3D"/>
                  </a:solidFill>
                  <a:latin typeface="Ahkio"/>
                  <a:ea typeface="Ahkio"/>
                  <a:cs typeface="Ahkio"/>
                  <a:sym typeface="Ahkio"/>
                </a:rPr>
                <a:t>Dönemindeki</a:t>
              </a:r>
              <a:r>
                <a:rPr lang="en-US" sz="2799" dirty="0">
                  <a:solidFill>
                    <a:srgbClr val="AA1D3D"/>
                  </a:solidFill>
                  <a:latin typeface="Ahkio"/>
                  <a:ea typeface="Ahkio"/>
                  <a:cs typeface="Ahkio"/>
                  <a:sym typeface="Ahkio"/>
                </a:rPr>
                <a:t> </a:t>
              </a:r>
              <a:r>
                <a:rPr lang="en-US" sz="2799" dirty="0" err="1">
                  <a:solidFill>
                    <a:srgbClr val="AA1D3D"/>
                  </a:solidFill>
                  <a:latin typeface="Ahkio"/>
                  <a:ea typeface="Ahkio"/>
                  <a:cs typeface="Ahkio"/>
                  <a:sym typeface="Ahkio"/>
                </a:rPr>
                <a:t>Çocuklar</a:t>
              </a:r>
              <a:endParaRPr lang="en-US" sz="2799" dirty="0">
                <a:solidFill>
                  <a:srgbClr val="AA1D3D"/>
                </a:solidFill>
                <a:latin typeface="Ahkio"/>
                <a:ea typeface="Ahkio"/>
                <a:cs typeface="Ahkio"/>
                <a:sym typeface="Ahkio"/>
              </a:endParaRPr>
            </a:p>
            <a:p>
              <a:pPr algn="just">
                <a:lnSpc>
                  <a:spcPts val="3919"/>
                </a:lnSpc>
              </a:pPr>
              <a:r>
                <a:rPr lang="en-US" sz="2799" dirty="0" err="1">
                  <a:solidFill>
                    <a:srgbClr val="000000"/>
                  </a:solidFill>
                  <a:latin typeface="Ahkio"/>
                  <a:ea typeface="Ahkio"/>
                  <a:cs typeface="Ahkio"/>
                  <a:sym typeface="Ahkio"/>
                </a:rPr>
                <a:t>Çocukların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sağlıklı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kendini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tanıma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mesleklere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yönelik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doğru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bakış</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açısı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oluşturabilmeleri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için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şu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görevleri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gerçekleştirmeleri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gerekmektedir</a:t>
              </a:r>
              <a:r>
                <a:rPr lang="en-US" sz="2799" dirty="0">
                  <a:solidFill>
                    <a:srgbClr val="000000"/>
                  </a:solidFill>
                  <a:latin typeface="Ahkio"/>
                  <a:ea typeface="Ahkio"/>
                  <a:cs typeface="Ahkio"/>
                  <a:sym typeface="Ahkio"/>
                </a:rPr>
                <a:t>:</a:t>
              </a:r>
            </a:p>
            <a:p>
              <a:pPr algn="just">
                <a:lnSpc>
                  <a:spcPts val="3919"/>
                </a:lnSpc>
              </a:pPr>
              <a:endParaRPr lang="en-US" sz="2799" dirty="0">
                <a:solidFill>
                  <a:srgbClr val="000000"/>
                </a:solidFill>
                <a:latin typeface="Ahkio"/>
                <a:ea typeface="Ahkio"/>
                <a:cs typeface="Ahkio"/>
                <a:sym typeface="Ahkio"/>
              </a:endParaRPr>
            </a:p>
            <a:p>
              <a:pPr marL="604519" lvl="1" indent="-302260" algn="just">
                <a:lnSpc>
                  <a:spcPts val="3919"/>
                </a:lnSpc>
                <a:buFont typeface="Arial"/>
                <a:buChar char="•"/>
              </a:pPr>
              <a:r>
                <a:rPr lang="en-US" sz="2799" dirty="0" err="1">
                  <a:solidFill>
                    <a:srgbClr val="000000"/>
                  </a:solidFill>
                  <a:latin typeface="Ahkio"/>
                  <a:ea typeface="Ahkio"/>
                  <a:cs typeface="Ahkio"/>
                  <a:sym typeface="Ahkio"/>
                </a:rPr>
                <a:t>Özgüven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kazanma</a:t>
              </a:r>
              <a:endParaRPr lang="en-US" sz="2799" dirty="0">
                <a:solidFill>
                  <a:srgbClr val="000000"/>
                </a:solidFill>
                <a:latin typeface="Ahkio"/>
                <a:ea typeface="Ahkio"/>
                <a:cs typeface="Ahkio"/>
                <a:sym typeface="Ahkio"/>
              </a:endParaRPr>
            </a:p>
            <a:p>
              <a:pPr marL="604519" lvl="1" indent="-302260" algn="just">
                <a:lnSpc>
                  <a:spcPts val="3919"/>
                </a:lnSpc>
                <a:buFont typeface="Arial"/>
                <a:buChar char="•"/>
              </a:pPr>
              <a:r>
                <a:rPr lang="en-US" sz="2799" dirty="0" err="1">
                  <a:solidFill>
                    <a:srgbClr val="000000"/>
                  </a:solidFill>
                  <a:latin typeface="Ahkio"/>
                  <a:ea typeface="Ahkio"/>
                  <a:cs typeface="Ahkio"/>
                  <a:sym typeface="Ahkio"/>
                </a:rPr>
                <a:t>Kendi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yaşamları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üzerindeki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kontrollerini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arttırma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yapabilecekleri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görevlerde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sorumluluk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vererek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kazandırılabilir</a:t>
              </a:r>
              <a:r>
                <a:rPr lang="en-US" sz="2799" dirty="0">
                  <a:solidFill>
                    <a:srgbClr val="000000"/>
                  </a:solidFill>
                  <a:latin typeface="Ahkio"/>
                  <a:ea typeface="Ahkio"/>
                  <a:cs typeface="Ahkio"/>
                  <a:sym typeface="Ahkio"/>
                </a:rPr>
                <a:t>)</a:t>
              </a:r>
            </a:p>
            <a:p>
              <a:pPr marL="604519" lvl="1" indent="-302260" algn="just">
                <a:lnSpc>
                  <a:spcPts val="3919"/>
                </a:lnSpc>
                <a:buFont typeface="Arial"/>
                <a:buChar char="•"/>
              </a:pPr>
              <a:r>
                <a:rPr lang="en-US" sz="2799" dirty="0" err="1">
                  <a:solidFill>
                    <a:srgbClr val="000000"/>
                  </a:solidFill>
                  <a:latin typeface="Ahkio"/>
                  <a:ea typeface="Ahkio"/>
                  <a:cs typeface="Ahkio"/>
                  <a:sym typeface="Ahkio"/>
                </a:rPr>
                <a:t>Başarı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ihtiyacını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karşılayabilecek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etkinlik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veya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faaliyetlerde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yer</a:t>
              </a:r>
              <a:r>
                <a:rPr lang="en-US" sz="2799" dirty="0">
                  <a:solidFill>
                    <a:srgbClr val="000000"/>
                  </a:solidFill>
                  <a:latin typeface="Ahkio"/>
                  <a:ea typeface="Ahkio"/>
                  <a:cs typeface="Ahkio"/>
                  <a:sym typeface="Ahkio"/>
                </a:rPr>
                <a:t> alma (</a:t>
              </a:r>
              <a:r>
                <a:rPr lang="en-US" sz="2799" dirty="0" err="1">
                  <a:solidFill>
                    <a:srgbClr val="000000"/>
                  </a:solidFill>
                  <a:latin typeface="Ahkio"/>
                  <a:ea typeface="Ahkio"/>
                  <a:cs typeface="Ahkio"/>
                  <a:sym typeface="Ahkio"/>
                </a:rPr>
                <a:t>okul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yarışmaları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halk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eğitim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kursları</a:t>
              </a:r>
              <a:r>
                <a:rPr lang="en-US" sz="2799" dirty="0">
                  <a:solidFill>
                    <a:srgbClr val="000000"/>
                  </a:solidFill>
                  <a:latin typeface="Ahkio"/>
                  <a:ea typeface="Ahkio"/>
                  <a:cs typeface="Ahkio"/>
                  <a:sym typeface="Ahkio"/>
                </a:rPr>
                <a:t> vb.)</a:t>
              </a:r>
            </a:p>
            <a:p>
              <a:pPr marL="604519" lvl="1" indent="-302260" algn="just">
                <a:lnSpc>
                  <a:spcPts val="3919"/>
                </a:lnSpc>
                <a:buFont typeface="Arial"/>
                <a:buChar char="•"/>
              </a:pPr>
              <a:r>
                <a:rPr lang="en-US" sz="2799" dirty="0">
                  <a:solidFill>
                    <a:srgbClr val="000000"/>
                  </a:solidFill>
                  <a:latin typeface="Ahkio"/>
                  <a:ea typeface="Ahkio"/>
                  <a:cs typeface="Ahkio"/>
                  <a:sym typeface="Ahkio"/>
                </a:rPr>
                <a:t>Zaman </a:t>
              </a:r>
              <a:r>
                <a:rPr lang="en-US" sz="2799" dirty="0" err="1">
                  <a:solidFill>
                    <a:srgbClr val="000000"/>
                  </a:solidFill>
                  <a:latin typeface="Ahkio"/>
                  <a:ea typeface="Ahkio"/>
                  <a:cs typeface="Ahkio"/>
                  <a:sym typeface="Ahkio"/>
                </a:rPr>
                <a:t>algısı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geliştirme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uyuyup</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uyanacağız</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yarın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olacak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dün</a:t>
              </a:r>
              <a:r>
                <a:rPr lang="en-US" sz="2799" dirty="0">
                  <a:solidFill>
                    <a:srgbClr val="000000"/>
                  </a:solidFill>
                  <a:latin typeface="Ahkio"/>
                  <a:ea typeface="Ahkio"/>
                  <a:cs typeface="Ahkio"/>
                  <a:sym typeface="Ahkio"/>
                </a:rPr>
                <a:t> ………. </a:t>
              </a:r>
              <a:r>
                <a:rPr lang="en-US" sz="2799" dirty="0" err="1">
                  <a:solidFill>
                    <a:srgbClr val="000000"/>
                  </a:solidFill>
                  <a:latin typeface="Ahkio"/>
                  <a:ea typeface="Ahkio"/>
                  <a:cs typeface="Ahkio"/>
                  <a:sym typeface="Ahkio"/>
                </a:rPr>
                <a:t>yemeği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yemiştik</a:t>
              </a:r>
              <a:r>
                <a:rPr lang="en-US" sz="2799" dirty="0">
                  <a:solidFill>
                    <a:srgbClr val="000000"/>
                  </a:solidFill>
                  <a:latin typeface="Ahkio"/>
                  <a:ea typeface="Ahkio"/>
                  <a:cs typeface="Ahkio"/>
                  <a:sym typeface="Ahkio"/>
                </a:rPr>
                <a:t> vb.)</a:t>
              </a:r>
            </a:p>
            <a:p>
              <a:pPr algn="just">
                <a:lnSpc>
                  <a:spcPts val="3919"/>
                </a:lnSpc>
              </a:pPr>
              <a:endParaRPr lang="en-US" sz="2799" dirty="0">
                <a:solidFill>
                  <a:srgbClr val="000000"/>
                </a:solidFill>
                <a:latin typeface="Ahkio"/>
                <a:ea typeface="Ahkio"/>
                <a:cs typeface="Ahkio"/>
                <a:sym typeface="Ahkio"/>
              </a:endParaRPr>
            </a:p>
          </p:txBody>
        </p:sp>
      </p:grpSp>
      <p:grpSp>
        <p:nvGrpSpPr>
          <p:cNvPr id="17" name="Group 17"/>
          <p:cNvGrpSpPr>
            <a:grpSpLocks noChangeAspect="1"/>
          </p:cNvGrpSpPr>
          <p:nvPr/>
        </p:nvGrpSpPr>
        <p:grpSpPr>
          <a:xfrm>
            <a:off x="600350" y="6706068"/>
            <a:ext cx="2626574" cy="2626574"/>
            <a:chOff x="0" y="0"/>
            <a:chExt cx="6350000" cy="6350000"/>
          </a:xfrm>
        </p:grpSpPr>
        <p:sp>
          <p:nvSpPr>
            <p:cNvPr id="18" name="Freeform 18"/>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8"/>
              <a:stretch>
                <a:fillRect l="-25046" r="-25046"/>
              </a:stretch>
            </a:blipFill>
          </p:spPr>
        </p:sp>
        <p:sp>
          <p:nvSpPr>
            <p:cNvPr id="19" name="Freeform 19"/>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grpSp>
        <p:nvGrpSpPr>
          <p:cNvPr id="20" name="Group 20"/>
          <p:cNvGrpSpPr>
            <a:grpSpLocks noChangeAspect="1"/>
          </p:cNvGrpSpPr>
          <p:nvPr/>
        </p:nvGrpSpPr>
        <p:grpSpPr>
          <a:xfrm>
            <a:off x="13909779" y="6758530"/>
            <a:ext cx="2961217" cy="2961217"/>
            <a:chOff x="0" y="0"/>
            <a:chExt cx="6350000" cy="6350000"/>
          </a:xfrm>
        </p:grpSpPr>
        <p:sp>
          <p:nvSpPr>
            <p:cNvPr id="21" name="Freeform 21"/>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9"/>
              <a:stretch>
                <a:fillRect l="-24906" r="-24906"/>
              </a:stretch>
            </a:blipFill>
          </p:spPr>
        </p:sp>
        <p:sp>
          <p:nvSpPr>
            <p:cNvPr id="22" name="Freeform 22"/>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1028700" y="4603883"/>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3" name="Freeform 13"/>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4" name="TextBox 14"/>
          <p:cNvSpPr txBox="1"/>
          <p:nvPr/>
        </p:nvSpPr>
        <p:spPr>
          <a:xfrm>
            <a:off x="2610460" y="2952224"/>
            <a:ext cx="13067080" cy="1946529"/>
          </a:xfrm>
          <a:prstGeom prst="rect">
            <a:avLst/>
          </a:prstGeom>
        </p:spPr>
        <p:txBody>
          <a:bodyPr lIns="0" tIns="0" rIns="0" bIns="0" rtlCol="0" anchor="t">
            <a:spAutoFit/>
          </a:bodyPr>
          <a:lstStyle/>
          <a:p>
            <a:pPr algn="ctr">
              <a:lnSpc>
                <a:spcPts val="7488"/>
              </a:lnSpc>
            </a:pPr>
            <a:r>
              <a:rPr lang="en-US" sz="7200">
                <a:solidFill>
                  <a:srgbClr val="006660"/>
                </a:solidFill>
                <a:latin typeface="Ahkio"/>
                <a:ea typeface="Ahkio"/>
                <a:cs typeface="Ahkio"/>
                <a:sym typeface="Ahkio"/>
              </a:rPr>
              <a:t>Çocuğunuzun Mesleki Gelişimine Nasıl Katkı Sağlayabilirsiniz?</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0" name="Freeform 10"/>
          <p:cNvSpPr/>
          <p:nvPr/>
        </p:nvSpPr>
        <p:spPr>
          <a:xfrm>
            <a:off x="5130542" y="6762999"/>
            <a:ext cx="7315200" cy="4083212"/>
          </a:xfrm>
          <a:custGeom>
            <a:avLst/>
            <a:gdLst/>
            <a:ahLst/>
            <a:cxnLst/>
            <a:rect l="l" t="t" r="r" b="b"/>
            <a:pathLst>
              <a:path w="7315200" h="4083212">
                <a:moveTo>
                  <a:pt x="0" y="0"/>
                </a:moveTo>
                <a:lnTo>
                  <a:pt x="7315200" y="0"/>
                </a:lnTo>
                <a:lnTo>
                  <a:pt x="7315200" y="4083211"/>
                </a:lnTo>
                <a:lnTo>
                  <a:pt x="0" y="40832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1" name="TextBox 11"/>
          <p:cNvSpPr txBox="1"/>
          <p:nvPr/>
        </p:nvSpPr>
        <p:spPr>
          <a:xfrm>
            <a:off x="277715" y="462556"/>
            <a:ext cx="15034264" cy="5939155"/>
          </a:xfrm>
          <a:prstGeom prst="rect">
            <a:avLst/>
          </a:prstGeom>
        </p:spPr>
        <p:txBody>
          <a:bodyPr lIns="0" tIns="0" rIns="0" bIns="0" rtlCol="0" anchor="t">
            <a:spAutoFit/>
          </a:bodyPr>
          <a:lstStyle/>
          <a:p>
            <a:pPr marL="604519" lvl="1" indent="-302260" algn="just">
              <a:lnSpc>
                <a:spcPts val="3919"/>
              </a:lnSpc>
              <a:buFont typeface="Arial"/>
              <a:buChar char="•"/>
            </a:pPr>
            <a:r>
              <a:rPr lang="en-US" sz="2799" dirty="0" err="1">
                <a:solidFill>
                  <a:srgbClr val="010101"/>
                </a:solidFill>
                <a:latin typeface="Ahkio"/>
                <a:ea typeface="Ahkio"/>
                <a:cs typeface="Ahkio"/>
                <a:sym typeface="Ahkio"/>
              </a:rPr>
              <a:t>Öncelikle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çocukların</a:t>
            </a:r>
            <a:r>
              <a:rPr lang="en-US" sz="2799" dirty="0">
                <a:solidFill>
                  <a:srgbClr val="010101"/>
                </a:solidFill>
                <a:latin typeface="Ahkio"/>
                <a:ea typeface="Ahkio"/>
                <a:cs typeface="Ahkio"/>
                <a:sym typeface="Ahkio"/>
              </a:rPr>
              <a:t> her </a:t>
            </a:r>
            <a:r>
              <a:rPr lang="en-US" sz="2799" dirty="0" err="1">
                <a:solidFill>
                  <a:srgbClr val="010101"/>
                </a:solidFill>
                <a:latin typeface="Ahkio"/>
                <a:ea typeface="Ahkio"/>
                <a:cs typeface="Ahkio"/>
                <a:sym typeface="Ahkio"/>
              </a:rPr>
              <a:t>biri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yaratıcı</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bir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zekâ</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ile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dünyaya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gelir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Hayal</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güçleri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çok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geniştir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ve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bu</a:t>
            </a:r>
            <a:r>
              <a:rPr lang="en-US" sz="2799" dirty="0">
                <a:solidFill>
                  <a:srgbClr val="010101"/>
                </a:solidFill>
                <a:latin typeface="Ahkio"/>
                <a:ea typeface="Ahkio"/>
                <a:cs typeface="Ahkio"/>
                <a:sym typeface="Ahkio"/>
              </a:rPr>
              <a:t> durum </a:t>
            </a:r>
            <a:r>
              <a:rPr lang="en-US" sz="2799" dirty="0" err="1">
                <a:solidFill>
                  <a:srgbClr val="010101"/>
                </a:solidFill>
                <a:latin typeface="Ahkio"/>
                <a:ea typeface="Ahkio"/>
                <a:cs typeface="Ahkio"/>
                <a:sym typeface="Ahkio"/>
              </a:rPr>
              <a:t>onların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zihinlerini</a:t>
            </a:r>
            <a:r>
              <a:rPr lang="en-US" sz="2799" dirty="0">
                <a:solidFill>
                  <a:srgbClr val="010101"/>
                </a:solidFill>
                <a:latin typeface="Ahkio"/>
                <a:ea typeface="Ahkio"/>
                <a:cs typeface="Ahkio"/>
                <a:sym typeface="Ahkio"/>
              </a:rPr>
              <a:t> de </a:t>
            </a:r>
            <a:r>
              <a:rPr lang="en-US" sz="2799" dirty="0" err="1">
                <a:solidFill>
                  <a:srgbClr val="010101"/>
                </a:solidFill>
                <a:latin typeface="Ahkio"/>
                <a:ea typeface="Ahkio"/>
                <a:cs typeface="Ahkio"/>
                <a:sym typeface="Ahkio"/>
              </a:rPr>
              <a:t>geliştirir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Zihni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gelişen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çocuk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ileride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karşılaşacağı</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problemlere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daha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yaratıcı</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ve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üretken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çözümler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bulur</a:t>
            </a:r>
            <a:r>
              <a:rPr lang="en-US" sz="2799" dirty="0">
                <a:solidFill>
                  <a:srgbClr val="010101"/>
                </a:solidFill>
                <a:latin typeface="Ahkio"/>
                <a:ea typeface="Ahkio"/>
                <a:cs typeface="Ahkio"/>
                <a:sym typeface="Ahkio"/>
              </a:rPr>
              <a:t>. Bu </a:t>
            </a:r>
            <a:r>
              <a:rPr lang="en-US" sz="2799" dirty="0" err="1">
                <a:solidFill>
                  <a:srgbClr val="010101"/>
                </a:solidFill>
                <a:latin typeface="Ahkio"/>
                <a:ea typeface="Ahkio"/>
                <a:cs typeface="Ahkio"/>
                <a:sym typeface="Ahkio"/>
              </a:rPr>
              <a:t>nedenle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çocuğunuzu</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dinlemeli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ve</a:t>
            </a:r>
            <a:r>
              <a:rPr lang="en-US" sz="2799" dirty="0">
                <a:solidFill>
                  <a:srgbClr val="010101"/>
                </a:solidFill>
                <a:latin typeface="Ahkio"/>
                <a:ea typeface="Ahkio"/>
                <a:cs typeface="Ahkio"/>
                <a:sym typeface="Ahkio"/>
              </a:rPr>
              <a:t> o </a:t>
            </a:r>
            <a:r>
              <a:rPr lang="en-US" sz="2799" dirty="0" err="1">
                <a:solidFill>
                  <a:srgbClr val="010101"/>
                </a:solidFill>
                <a:latin typeface="Ahkio"/>
                <a:ea typeface="Ahkio"/>
                <a:cs typeface="Ahkio"/>
                <a:sym typeface="Ahkio"/>
              </a:rPr>
              <a:t>zengin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hayal</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gücünü</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sekteye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uğratmamalısınız</a:t>
            </a:r>
            <a:r>
              <a:rPr lang="en-US" sz="2799" dirty="0">
                <a:solidFill>
                  <a:srgbClr val="010101"/>
                </a:solidFill>
                <a:latin typeface="Ahkio"/>
                <a:ea typeface="Ahkio"/>
                <a:cs typeface="Ahkio"/>
                <a:sym typeface="Ahkio"/>
              </a:rPr>
              <a:t>.</a:t>
            </a:r>
          </a:p>
          <a:p>
            <a:pPr marL="604519" lvl="1" indent="-302260" algn="just">
              <a:lnSpc>
                <a:spcPts val="3919"/>
              </a:lnSpc>
              <a:buFont typeface="Arial"/>
              <a:buChar char="•"/>
            </a:pPr>
            <a:r>
              <a:rPr lang="en-US" sz="2799" dirty="0" err="1">
                <a:solidFill>
                  <a:srgbClr val="010101"/>
                </a:solidFill>
                <a:latin typeface="Ahkio"/>
                <a:ea typeface="Ahkio"/>
                <a:cs typeface="Ahkio"/>
                <a:sym typeface="Ahkio"/>
              </a:rPr>
              <a:t>Çocuğunuzun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kişisel</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özelliklerini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çok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iyi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gözlemlemelisiniz</a:t>
            </a:r>
            <a:r>
              <a:rPr lang="en-US" sz="2799" dirty="0">
                <a:solidFill>
                  <a:srgbClr val="010101"/>
                </a:solidFill>
                <a:latin typeface="Ahkio"/>
                <a:ea typeface="Ahkio"/>
                <a:cs typeface="Ahkio"/>
                <a:sym typeface="Ahkio"/>
              </a:rPr>
              <a:t>.</a:t>
            </a:r>
          </a:p>
          <a:p>
            <a:pPr marL="604519" lvl="1" indent="-302260" algn="just">
              <a:lnSpc>
                <a:spcPts val="3919"/>
              </a:lnSpc>
              <a:buFont typeface="Arial"/>
              <a:buChar char="•"/>
            </a:pPr>
            <a:r>
              <a:rPr lang="en-US" sz="2799" dirty="0" err="1">
                <a:solidFill>
                  <a:srgbClr val="010101"/>
                </a:solidFill>
                <a:latin typeface="Ahkio"/>
                <a:ea typeface="Ahkio"/>
                <a:cs typeface="Ahkio"/>
                <a:sym typeface="Ahkio"/>
              </a:rPr>
              <a:t>Çocuğunuzun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yetenek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ve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ilgisine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uygun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olan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meslek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konusunda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uzmanlardan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yardım</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almalısınız</a:t>
            </a:r>
            <a:r>
              <a:rPr lang="en-US" sz="2799" dirty="0">
                <a:solidFill>
                  <a:srgbClr val="010101"/>
                </a:solidFill>
                <a:latin typeface="Ahkio"/>
                <a:ea typeface="Ahkio"/>
                <a:cs typeface="Ahkio"/>
                <a:sym typeface="Ahkio"/>
              </a:rPr>
              <a:t>.</a:t>
            </a:r>
          </a:p>
          <a:p>
            <a:pPr marL="604519" lvl="1" indent="-302260" algn="just">
              <a:lnSpc>
                <a:spcPts val="3919"/>
              </a:lnSpc>
              <a:buFont typeface="Arial"/>
              <a:buChar char="•"/>
            </a:pPr>
            <a:r>
              <a:rPr lang="en-US" sz="2799" dirty="0" err="1">
                <a:solidFill>
                  <a:srgbClr val="010101"/>
                </a:solidFill>
                <a:latin typeface="Ahkio"/>
                <a:ea typeface="Ahkio"/>
                <a:cs typeface="Ahkio"/>
                <a:sym typeface="Ahkio"/>
              </a:rPr>
              <a:t>Güçlü</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yönlerini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keşfetmesini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sağlamalısınız</a:t>
            </a:r>
            <a:r>
              <a:rPr lang="en-US" sz="2799" dirty="0">
                <a:solidFill>
                  <a:srgbClr val="010101"/>
                </a:solidFill>
                <a:latin typeface="Ahkio"/>
                <a:ea typeface="Ahkio"/>
                <a:cs typeface="Ahkio"/>
                <a:sym typeface="Ahkio"/>
              </a:rPr>
              <a:t>.</a:t>
            </a:r>
          </a:p>
          <a:p>
            <a:pPr marL="604519" lvl="1" indent="-302260" algn="just">
              <a:lnSpc>
                <a:spcPts val="3919"/>
              </a:lnSpc>
              <a:buFont typeface="Arial"/>
              <a:buChar char="•"/>
            </a:pP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İlgi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duyduğu</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alanları</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tanımaya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çalışmalısınız</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Oyunlarını</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ve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oyunlarında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tercih</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ettiği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karakterini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gözlemlemelisiniz</a:t>
            </a:r>
            <a:r>
              <a:rPr lang="en-US" sz="2799" dirty="0">
                <a:solidFill>
                  <a:srgbClr val="010101"/>
                </a:solidFill>
                <a:latin typeface="Ahkio"/>
                <a:ea typeface="Ahkio"/>
                <a:cs typeface="Ahkio"/>
                <a:sym typeface="Ahkio"/>
              </a:rPr>
              <a:t>.</a:t>
            </a:r>
          </a:p>
          <a:p>
            <a:pPr marL="604519" lvl="1" indent="-302260" algn="just">
              <a:lnSpc>
                <a:spcPts val="3919"/>
              </a:lnSpc>
              <a:buFont typeface="Arial"/>
              <a:buChar char="•"/>
            </a:pPr>
            <a:r>
              <a:rPr lang="en-US" sz="2799" dirty="0" err="1">
                <a:solidFill>
                  <a:srgbClr val="010101"/>
                </a:solidFill>
                <a:latin typeface="Ahkio"/>
                <a:ea typeface="Ahkio"/>
                <a:cs typeface="Ahkio"/>
                <a:sym typeface="Ahkio"/>
              </a:rPr>
              <a:t>Başardığı</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konular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sizin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için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küçük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konular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olsa</a:t>
            </a:r>
            <a:r>
              <a:rPr lang="en-US" sz="2799" dirty="0">
                <a:solidFill>
                  <a:srgbClr val="010101"/>
                </a:solidFill>
                <a:latin typeface="Ahkio"/>
                <a:ea typeface="Ahkio"/>
                <a:cs typeface="Ahkio"/>
                <a:sym typeface="Ahkio"/>
              </a:rPr>
              <a:t> bile </a:t>
            </a:r>
            <a:r>
              <a:rPr lang="en-US" sz="2799" dirty="0" err="1">
                <a:solidFill>
                  <a:srgbClr val="010101"/>
                </a:solidFill>
                <a:latin typeface="Ahkio"/>
                <a:ea typeface="Ahkio"/>
                <a:cs typeface="Ahkio"/>
                <a:sym typeface="Ahkio"/>
              </a:rPr>
              <a:t>onu</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ciddiye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alarak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takdir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etmelisiniz</a:t>
            </a:r>
            <a:r>
              <a:rPr lang="en-US" sz="2799" dirty="0">
                <a:solidFill>
                  <a:srgbClr val="010101"/>
                </a:solidFill>
                <a:latin typeface="Ahkio"/>
                <a:ea typeface="Ahkio"/>
                <a:cs typeface="Ahkio"/>
                <a:sym typeface="Ahkio"/>
              </a:rPr>
              <a:t>.</a:t>
            </a:r>
          </a:p>
          <a:p>
            <a:pPr marL="604519" lvl="1" indent="-302260" algn="just">
              <a:lnSpc>
                <a:spcPts val="3919"/>
              </a:lnSpc>
              <a:buFont typeface="Arial"/>
              <a:buChar char="•"/>
            </a:pPr>
            <a:r>
              <a:rPr lang="en-US" sz="2799" dirty="0" err="1">
                <a:solidFill>
                  <a:srgbClr val="010101"/>
                </a:solidFill>
                <a:latin typeface="Ahkio"/>
                <a:ea typeface="Ahkio"/>
                <a:cs typeface="Ahkio"/>
                <a:sym typeface="Ahkio"/>
              </a:rPr>
              <a:t>Yüreklendirmelisiniz</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Sizin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için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çok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küçük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olan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bir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davranış</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onun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için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çok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büyük</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ve</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kutsal</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olabilir</a:t>
            </a:r>
            <a:r>
              <a:rPr lang="en-US" sz="2799" dirty="0">
                <a:solidFill>
                  <a:srgbClr val="010101"/>
                </a:solidFill>
                <a:latin typeface="Ahkio"/>
                <a:ea typeface="Ahkio"/>
                <a:cs typeface="Ahkio"/>
                <a:sym typeface="Ahkio"/>
              </a:rPr>
              <a:t>.</a:t>
            </a:r>
          </a:p>
          <a:p>
            <a:pPr marL="604519" lvl="1" indent="-302260" algn="just">
              <a:lnSpc>
                <a:spcPts val="3919"/>
              </a:lnSpc>
              <a:spcBef>
                <a:spcPct val="0"/>
              </a:spcBef>
              <a:buFont typeface="Arial"/>
              <a:buChar char="•"/>
            </a:pPr>
            <a:r>
              <a:rPr lang="en-US" sz="2799" dirty="0" err="1">
                <a:solidFill>
                  <a:srgbClr val="010101"/>
                </a:solidFill>
                <a:latin typeface="Ahkio"/>
                <a:ea typeface="Ahkio"/>
                <a:cs typeface="Ahkio"/>
                <a:sym typeface="Ahkio"/>
              </a:rPr>
              <a:t>Çocukla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iletişim</a:t>
            </a:r>
            <a:r>
              <a:rPr lang="en-US" sz="2799" dirty="0">
                <a:solidFill>
                  <a:srgbClr val="010101"/>
                </a:solidFill>
                <a:latin typeface="Ahkio"/>
                <a:ea typeface="Ahkio"/>
                <a:cs typeface="Ahkio"/>
                <a:sym typeface="Ahkio"/>
              </a:rPr>
              <a:t>, her zaman </a:t>
            </a:r>
            <a:r>
              <a:rPr lang="en-US" sz="2799" dirty="0" err="1">
                <a:solidFill>
                  <a:srgbClr val="010101"/>
                </a:solidFill>
                <a:latin typeface="Ahkio"/>
                <a:ea typeface="Ahkio"/>
                <a:cs typeface="Ahkio"/>
                <a:sym typeface="Ahkio"/>
              </a:rPr>
              <a:t>oldukça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etkilidir</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İstemediği</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konularda</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zorlamamalısınız</a:t>
            </a:r>
            <a:r>
              <a:rPr lang="en-US" sz="2799" dirty="0">
                <a:solidFill>
                  <a:srgbClr val="010101"/>
                </a:solidFill>
                <a:latin typeface="Ahkio"/>
                <a:ea typeface="Ahkio"/>
                <a:cs typeface="Ahkio"/>
                <a:sym typeface="Ahkio"/>
              </a:rPr>
              <a:t>. Bu </a:t>
            </a:r>
            <a:r>
              <a:rPr lang="en-US" sz="2799" dirty="0" err="1">
                <a:solidFill>
                  <a:srgbClr val="010101"/>
                </a:solidFill>
                <a:latin typeface="Ahkio"/>
                <a:ea typeface="Ahkio"/>
                <a:cs typeface="Ahkio"/>
                <a:sym typeface="Ahkio"/>
              </a:rPr>
              <a:t>onu</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zorladığınız</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alandan</a:t>
            </a:r>
            <a:r>
              <a:rPr lang="en-US" sz="2799" dirty="0">
                <a:solidFill>
                  <a:srgbClr val="010101"/>
                </a:solidFill>
                <a:latin typeface="Ahkio"/>
                <a:ea typeface="Ahkio"/>
                <a:cs typeface="Ahkio"/>
                <a:sym typeface="Ahkio"/>
              </a:rPr>
              <a:t> </a:t>
            </a:r>
            <a:r>
              <a:rPr lang="en-US" sz="2799" dirty="0" err="1">
                <a:solidFill>
                  <a:srgbClr val="010101"/>
                </a:solidFill>
                <a:latin typeface="Ahkio"/>
                <a:ea typeface="Ahkio"/>
                <a:cs typeface="Ahkio"/>
                <a:sym typeface="Ahkio"/>
              </a:rPr>
              <a:t>daha</a:t>
            </a:r>
            <a:r>
              <a:rPr lang="en-US" sz="2799" dirty="0">
                <a:solidFill>
                  <a:srgbClr val="010101"/>
                </a:solidFill>
                <a:latin typeface="Ahkio"/>
                <a:ea typeface="Ahkio"/>
                <a:cs typeface="Ahkio"/>
                <a:sym typeface="Ahkio"/>
              </a:rPr>
              <a:t> da </a:t>
            </a:r>
            <a:r>
              <a:rPr lang="en-US" sz="2799" dirty="0" err="1">
                <a:solidFill>
                  <a:srgbClr val="010101"/>
                </a:solidFill>
                <a:latin typeface="Ahkio"/>
                <a:ea typeface="Ahkio"/>
                <a:cs typeface="Ahkio"/>
                <a:sym typeface="Ahkio"/>
              </a:rPr>
              <a:t>uzaklaştıracaktır</a:t>
            </a:r>
            <a:r>
              <a:rPr lang="en-US" sz="2799" dirty="0">
                <a:solidFill>
                  <a:srgbClr val="010101"/>
                </a:solidFill>
                <a:latin typeface="Ahkio"/>
                <a:ea typeface="Ahkio"/>
                <a:cs typeface="Ahkio"/>
                <a:sym typeface="Ahkio"/>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0" name="Freeform 10"/>
          <p:cNvSpPr/>
          <p:nvPr/>
        </p:nvSpPr>
        <p:spPr>
          <a:xfrm>
            <a:off x="5130542" y="6762999"/>
            <a:ext cx="7315200" cy="4083212"/>
          </a:xfrm>
          <a:custGeom>
            <a:avLst/>
            <a:gdLst/>
            <a:ahLst/>
            <a:cxnLst/>
            <a:rect l="l" t="t" r="r" b="b"/>
            <a:pathLst>
              <a:path w="7315200" h="4083212">
                <a:moveTo>
                  <a:pt x="0" y="0"/>
                </a:moveTo>
                <a:lnTo>
                  <a:pt x="7315200" y="0"/>
                </a:lnTo>
                <a:lnTo>
                  <a:pt x="7315200" y="4083211"/>
                </a:lnTo>
                <a:lnTo>
                  <a:pt x="0" y="40832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1" name="TextBox 11"/>
          <p:cNvSpPr txBox="1"/>
          <p:nvPr/>
        </p:nvSpPr>
        <p:spPr>
          <a:xfrm>
            <a:off x="277715" y="462556"/>
            <a:ext cx="15885281" cy="6401435"/>
          </a:xfrm>
          <a:prstGeom prst="rect">
            <a:avLst/>
          </a:prstGeom>
        </p:spPr>
        <p:txBody>
          <a:bodyPr lIns="0" tIns="0" rIns="0" bIns="0" rtlCol="0" anchor="t">
            <a:spAutoFit/>
          </a:bodyPr>
          <a:lstStyle/>
          <a:p>
            <a:pPr marL="561341" lvl="1" indent="-280670" algn="just">
              <a:lnSpc>
                <a:spcPts val="3640"/>
              </a:lnSpc>
              <a:buFont typeface="Arial"/>
              <a:buChar char="•"/>
            </a:pPr>
            <a:r>
              <a:rPr lang="en-US" sz="2600">
                <a:solidFill>
                  <a:srgbClr val="010101"/>
                </a:solidFill>
                <a:latin typeface="Ahkio"/>
                <a:ea typeface="Ahkio"/>
                <a:cs typeface="Ahkio"/>
                <a:sym typeface="Ahkio"/>
              </a:rPr>
              <a:t>Araştırma ve inceleme isteği varsa fazla ertelemeden onunla birlikte araştırmalısınız. Çocuğu aşan mükemmeliyetçi ve abartılı beklentiler sunmamalısınız. Bu durum çocuğunuzu yaralayacaktır.</a:t>
            </a:r>
          </a:p>
          <a:p>
            <a:pPr marL="561341" lvl="1" indent="-280670" algn="just">
              <a:lnSpc>
                <a:spcPts val="3640"/>
              </a:lnSpc>
              <a:buFont typeface="Arial"/>
              <a:buChar char="•"/>
            </a:pPr>
            <a:r>
              <a:rPr lang="en-US" sz="2600">
                <a:solidFill>
                  <a:srgbClr val="010101"/>
                </a:solidFill>
                <a:latin typeface="Ahkio"/>
                <a:ea typeface="Ahkio"/>
                <a:cs typeface="Ahkio"/>
                <a:sym typeface="Ahkio"/>
              </a:rPr>
              <a:t>Grup çalışmalarına, sanatsal faaliyetlere, spor aktivitelerine vb. farklı alanlara katılımını sağlamalısınız.(isteği dâhilinde) Örneğin çocuğunuzun kara kalem çalışmasına yeteneği varsa bu yeteneğini görebilmesi için bir kara kalem aktivitesi ile karşılaşması gerekir. Ya da yap-boz-birleştir gibi mekanik bir yeteneği varsa bunu görebilmesi için bir şeyleri yapıp bozmasına izin vermeniz gerekir. </a:t>
            </a:r>
          </a:p>
          <a:p>
            <a:pPr marL="561341" lvl="1" indent="-280670" algn="just">
              <a:lnSpc>
                <a:spcPts val="3640"/>
              </a:lnSpc>
              <a:buFont typeface="Arial"/>
              <a:buChar char="•"/>
            </a:pPr>
            <a:r>
              <a:rPr lang="en-US" sz="2600">
                <a:solidFill>
                  <a:srgbClr val="010101"/>
                </a:solidFill>
                <a:latin typeface="Ahkio"/>
                <a:ea typeface="Ahkio"/>
                <a:cs typeface="Ahkio"/>
                <a:sym typeface="Ahkio"/>
              </a:rPr>
              <a:t>Ona çeşitli alanlarda uygun ortamlar sunmalısınız.</a:t>
            </a:r>
          </a:p>
          <a:p>
            <a:pPr marL="561341" lvl="1" indent="-280670" algn="just">
              <a:lnSpc>
                <a:spcPts val="3640"/>
              </a:lnSpc>
              <a:buFont typeface="Arial"/>
              <a:buChar char="•"/>
            </a:pPr>
            <a:r>
              <a:rPr lang="en-US" sz="2600">
                <a:solidFill>
                  <a:srgbClr val="010101"/>
                </a:solidFill>
                <a:latin typeface="Ahkio"/>
                <a:ea typeface="Ahkio"/>
                <a:cs typeface="Ahkio"/>
                <a:sym typeface="Ahkio"/>
              </a:rPr>
              <a:t>Çocuğun kendi başına keşifler yapmasına müsaade etmelisiniz. Evde bazı eşyaları (zarar verebilecek cam, elektrik vs. olmamak kaydıyla) bozup tekrar yapmasına izin vermelisiniz. Bu onun yaratıcılığını, el becerilerini ve mekanik zekâsını güçlendirecek, ona özgüven kazandıracaktır.</a:t>
            </a:r>
          </a:p>
          <a:p>
            <a:pPr marL="561341" lvl="1" indent="-280670" algn="just">
              <a:lnSpc>
                <a:spcPts val="3640"/>
              </a:lnSpc>
              <a:buFont typeface="Arial"/>
              <a:buChar char="•"/>
            </a:pPr>
            <a:r>
              <a:rPr lang="en-US" sz="2600">
                <a:solidFill>
                  <a:srgbClr val="010101"/>
                </a:solidFill>
                <a:latin typeface="Ahkio"/>
                <a:ea typeface="Ahkio"/>
                <a:cs typeface="Ahkio"/>
                <a:sym typeface="Ahkio"/>
              </a:rPr>
              <a:t>Çocuğunuza toplumdaki mesleklerin çok sayıda olduğunu açıklamalısınız. Değişik meslek gruplarını gözlemleyerek meslekleri tanımasına yardımcı olmalısınız.</a:t>
            </a:r>
          </a:p>
          <a:p>
            <a:pPr marL="561341" lvl="1" indent="-280670" algn="just">
              <a:lnSpc>
                <a:spcPts val="3640"/>
              </a:lnSpc>
              <a:buFont typeface="Arial"/>
              <a:buChar char="•"/>
            </a:pPr>
            <a:r>
              <a:rPr lang="en-US" sz="2600">
                <a:solidFill>
                  <a:srgbClr val="010101"/>
                </a:solidFill>
                <a:latin typeface="Ahkio"/>
                <a:ea typeface="Ahkio"/>
                <a:cs typeface="Ahkio"/>
                <a:sym typeface="Ahkio"/>
              </a:rPr>
              <a:t>Meslekler hakkında doğru ve eksiksiz bilgi sahibi olması için imkânlar yaratmalısınız.</a:t>
            </a:r>
          </a:p>
          <a:p>
            <a:pPr marL="561341" lvl="1" indent="-280670" algn="just">
              <a:lnSpc>
                <a:spcPts val="3640"/>
              </a:lnSpc>
              <a:spcBef>
                <a:spcPct val="0"/>
              </a:spcBef>
              <a:buFont typeface="Arial"/>
              <a:buChar char="•"/>
            </a:pPr>
            <a:r>
              <a:rPr lang="en-US" sz="2600">
                <a:solidFill>
                  <a:srgbClr val="010101"/>
                </a:solidFill>
                <a:latin typeface="Ahkio"/>
                <a:ea typeface="Ahkio"/>
                <a:cs typeface="Ahkio"/>
                <a:sym typeface="Ahkio"/>
              </a:rPr>
              <a:t>Mesleğin sadece hayatı kazanmak için değil, severek yapacağı bir işte daha mutlu ve başarılı olacağını anlatmalısınız.</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5997782" y="40402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805234" y="2640420"/>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4609322" y="2844133"/>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2" name="Group 12"/>
          <p:cNvGrpSpPr/>
          <p:nvPr/>
        </p:nvGrpSpPr>
        <p:grpSpPr>
          <a:xfrm>
            <a:off x="3725677" y="1223160"/>
            <a:ext cx="10836645" cy="5100385"/>
            <a:chOff x="0" y="0"/>
            <a:chExt cx="2854096" cy="1343311"/>
          </a:xfrm>
        </p:grpSpPr>
        <p:sp>
          <p:nvSpPr>
            <p:cNvPr id="13" name="Freeform 13"/>
            <p:cNvSpPr/>
            <p:nvPr/>
          </p:nvSpPr>
          <p:spPr>
            <a:xfrm>
              <a:off x="0" y="0"/>
              <a:ext cx="2854096" cy="1343311"/>
            </a:xfrm>
            <a:custGeom>
              <a:avLst/>
              <a:gdLst/>
              <a:ahLst/>
              <a:cxnLst/>
              <a:rect l="l" t="t" r="r" b="b"/>
              <a:pathLst>
                <a:path w="2854096" h="1343311">
                  <a:moveTo>
                    <a:pt x="36435" y="0"/>
                  </a:moveTo>
                  <a:lnTo>
                    <a:pt x="2817661" y="0"/>
                  </a:lnTo>
                  <a:cubicBezTo>
                    <a:pt x="2827324" y="0"/>
                    <a:pt x="2836591" y="3839"/>
                    <a:pt x="2843424" y="10672"/>
                  </a:cubicBezTo>
                  <a:cubicBezTo>
                    <a:pt x="2850257" y="17505"/>
                    <a:pt x="2854096" y="26772"/>
                    <a:pt x="2854096" y="36435"/>
                  </a:cubicBezTo>
                  <a:lnTo>
                    <a:pt x="2854096" y="1306876"/>
                  </a:lnTo>
                  <a:cubicBezTo>
                    <a:pt x="2854096" y="1316539"/>
                    <a:pt x="2850257" y="1325807"/>
                    <a:pt x="2843424" y="1332640"/>
                  </a:cubicBezTo>
                  <a:cubicBezTo>
                    <a:pt x="2836591" y="1339473"/>
                    <a:pt x="2827324" y="1343311"/>
                    <a:pt x="2817661" y="1343311"/>
                  </a:cubicBezTo>
                  <a:lnTo>
                    <a:pt x="36435" y="1343311"/>
                  </a:lnTo>
                  <a:cubicBezTo>
                    <a:pt x="26772" y="1343311"/>
                    <a:pt x="17505" y="1339473"/>
                    <a:pt x="10672" y="1332640"/>
                  </a:cubicBezTo>
                  <a:cubicBezTo>
                    <a:pt x="3839" y="1325807"/>
                    <a:pt x="0" y="1316539"/>
                    <a:pt x="0" y="1306876"/>
                  </a:cubicBezTo>
                  <a:lnTo>
                    <a:pt x="0" y="36435"/>
                  </a:lnTo>
                  <a:cubicBezTo>
                    <a:pt x="0" y="26772"/>
                    <a:pt x="3839" y="17505"/>
                    <a:pt x="10672" y="10672"/>
                  </a:cubicBezTo>
                  <a:cubicBezTo>
                    <a:pt x="17505" y="3839"/>
                    <a:pt x="26772" y="0"/>
                    <a:pt x="36435" y="0"/>
                  </a:cubicBezTo>
                  <a:close/>
                </a:path>
              </a:pathLst>
            </a:custGeom>
            <a:solidFill>
              <a:srgbClr val="FEF0E1"/>
            </a:solidFill>
          </p:spPr>
        </p:sp>
        <p:sp>
          <p:nvSpPr>
            <p:cNvPr id="14" name="TextBox 14"/>
            <p:cNvSpPr txBox="1"/>
            <p:nvPr/>
          </p:nvSpPr>
          <p:spPr>
            <a:xfrm>
              <a:off x="0" y="-66675"/>
              <a:ext cx="2854096" cy="1409986"/>
            </a:xfrm>
            <a:prstGeom prst="rect">
              <a:avLst/>
            </a:prstGeom>
          </p:spPr>
          <p:txBody>
            <a:bodyPr lIns="50800" tIns="50800" rIns="50800" bIns="50800" rtlCol="0" anchor="ctr"/>
            <a:lstStyle/>
            <a:p>
              <a:pPr algn="just">
                <a:lnSpc>
                  <a:spcPts val="4199"/>
                </a:lnSpc>
              </a:pPr>
              <a:r>
                <a:rPr lang="en-US" sz="2999" dirty="0" err="1">
                  <a:solidFill>
                    <a:srgbClr val="75441B"/>
                  </a:solidFill>
                  <a:latin typeface="Ahkio"/>
                  <a:ea typeface="Ahkio"/>
                  <a:cs typeface="Ahkio"/>
                  <a:sym typeface="Ahkio"/>
                </a:rPr>
                <a:t>Sizler</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çocuğunuzun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kendisine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en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uygun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mesleği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seçmesine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yardım</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edebilecek</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en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önemli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kişilersiniz</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Çocukların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bir</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birey</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olduğunu</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yetenekleri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hedefleri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ve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değerleri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ile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kendine</a:t>
              </a:r>
              <a:r>
                <a:rPr lang="en-US" sz="2999" dirty="0">
                  <a:solidFill>
                    <a:srgbClr val="75441B"/>
                  </a:solidFill>
                  <a:latin typeface="Ahkio"/>
                  <a:ea typeface="Ahkio"/>
                  <a:cs typeface="Ahkio"/>
                  <a:sym typeface="Ahkio"/>
                </a:rPr>
                <a:t> has </a:t>
              </a:r>
              <a:r>
                <a:rPr lang="en-US" sz="2999" dirty="0" err="1">
                  <a:solidFill>
                    <a:srgbClr val="75441B"/>
                  </a:solidFill>
                  <a:latin typeface="Ahkio"/>
                  <a:ea typeface="Ahkio"/>
                  <a:cs typeface="Ahkio"/>
                  <a:sym typeface="Ahkio"/>
                </a:rPr>
                <a:t>bir</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kişiliği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olduğunu</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unutmamalısınız</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Ve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en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önemlisi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sizin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çocuğunuz</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ile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diğer</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çocuk</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iki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farklı</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beden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deiki</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farklı</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kişiliktir</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Ve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en</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nihayetinde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çocuğunuz</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başlı</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başına</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özeldir</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Kıyas</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yapmak</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çocukları</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üzer</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çaresizlik</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kıskançlık</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ve</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başarısızlık</a:t>
              </a:r>
              <a:r>
                <a:rPr lang="en-US" sz="2999" dirty="0">
                  <a:solidFill>
                    <a:srgbClr val="75441B"/>
                  </a:solidFill>
                  <a:latin typeface="Ahkio"/>
                  <a:ea typeface="Ahkio"/>
                  <a:cs typeface="Ahkio"/>
                  <a:sym typeface="Ahkio"/>
                </a:rPr>
                <a:t> </a:t>
              </a:r>
              <a:r>
                <a:rPr lang="en-US" sz="2999" dirty="0" err="1">
                  <a:solidFill>
                    <a:srgbClr val="75441B"/>
                  </a:solidFill>
                  <a:latin typeface="Ahkio"/>
                  <a:ea typeface="Ahkio"/>
                  <a:cs typeface="Ahkio"/>
                  <a:sym typeface="Ahkio"/>
                </a:rPr>
                <a:t>hissettirebilir</a:t>
              </a:r>
              <a:r>
                <a:rPr lang="en-US" sz="2999" dirty="0">
                  <a:solidFill>
                    <a:srgbClr val="75441B"/>
                  </a:solidFill>
                  <a:latin typeface="Ahkio"/>
                  <a:ea typeface="Ahkio"/>
                  <a:cs typeface="Ahkio"/>
                  <a:sym typeface="Ahkio"/>
                </a:rPr>
                <a:t>.</a:t>
              </a:r>
            </a:p>
            <a:p>
              <a:pPr algn="just">
                <a:lnSpc>
                  <a:spcPts val="4199"/>
                </a:lnSpc>
              </a:pPr>
              <a:endParaRPr lang="en-US" sz="2999">
                <a:solidFill>
                  <a:srgbClr val="75441B"/>
                </a:solidFill>
                <a:latin typeface="Ahkio"/>
                <a:ea typeface="Ahkio"/>
                <a:cs typeface="Ahkio"/>
                <a:sym typeface="Ahkio"/>
              </a:endParaRPr>
            </a:p>
            <a:p>
              <a:pPr algn="just">
                <a:lnSpc>
                  <a:spcPts val="4199"/>
                </a:lnSpc>
              </a:pPr>
              <a:endParaRPr lang="en-US" sz="2999">
                <a:solidFill>
                  <a:srgbClr val="75441B"/>
                </a:solidFill>
                <a:latin typeface="Ahkio"/>
                <a:ea typeface="Ahkio"/>
                <a:cs typeface="Ahkio"/>
                <a:sym typeface="Ahkio"/>
              </a:endParaRPr>
            </a:p>
            <a:p>
              <a:pPr algn="r">
                <a:lnSpc>
                  <a:spcPts val="4199"/>
                </a:lnSpc>
              </a:pPr>
              <a:r>
                <a:rPr lang="en-US" sz="2999" dirty="0">
                  <a:solidFill>
                    <a:srgbClr val="75441B"/>
                  </a:solidFill>
                  <a:latin typeface="Ahkio"/>
                  <a:ea typeface="Ahkio"/>
                  <a:cs typeface="Ahkio"/>
                  <a:sym typeface="Ahkio"/>
                </a:rPr>
                <a:t>TEŞEKKÜRLER...</a:t>
              </a:r>
            </a:p>
          </p:txBody>
        </p:sp>
      </p:grpSp>
      <p:sp>
        <p:nvSpPr>
          <p:cNvPr id="15" name="Freeform 15"/>
          <p:cNvSpPr/>
          <p:nvPr/>
        </p:nvSpPr>
        <p:spPr>
          <a:xfrm>
            <a:off x="15769758" y="380672"/>
            <a:ext cx="2038362" cy="2117779"/>
          </a:xfrm>
          <a:custGeom>
            <a:avLst/>
            <a:gdLst/>
            <a:ahLst/>
            <a:cxnLst/>
            <a:rect l="l" t="t" r="r" b="b"/>
            <a:pathLst>
              <a:path w="2038362" h="2117779">
                <a:moveTo>
                  <a:pt x="0" y="0"/>
                </a:moveTo>
                <a:lnTo>
                  <a:pt x="2038362" y="0"/>
                </a:lnTo>
                <a:lnTo>
                  <a:pt x="2038362" y="2117779"/>
                </a:lnTo>
                <a:lnTo>
                  <a:pt x="0" y="2117779"/>
                </a:lnTo>
                <a:lnTo>
                  <a:pt x="0" y="0"/>
                </a:lnTo>
                <a:close/>
              </a:path>
            </a:pathLst>
          </a:custGeom>
          <a:blipFill>
            <a:blip r:embed="rId7"/>
            <a:stretch>
              <a:fillRect/>
            </a:stretch>
          </a:blipFill>
        </p:spPr>
      </p:sp>
      <p:sp>
        <p:nvSpPr>
          <p:cNvPr id="16" name="Freeform 16"/>
          <p:cNvSpPr/>
          <p:nvPr/>
        </p:nvSpPr>
        <p:spPr>
          <a:xfrm>
            <a:off x="8806469" y="7351531"/>
            <a:ext cx="2562758" cy="2721075"/>
          </a:xfrm>
          <a:custGeom>
            <a:avLst/>
            <a:gdLst/>
            <a:ahLst/>
            <a:cxnLst/>
            <a:rect l="l" t="t" r="r" b="b"/>
            <a:pathLst>
              <a:path w="2562758" h="2721075">
                <a:moveTo>
                  <a:pt x="0" y="0"/>
                </a:moveTo>
                <a:lnTo>
                  <a:pt x="2562758" y="0"/>
                </a:lnTo>
                <a:lnTo>
                  <a:pt x="2562758" y="2721075"/>
                </a:lnTo>
                <a:lnTo>
                  <a:pt x="0" y="27210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7" name="Freeform 17"/>
          <p:cNvSpPr/>
          <p:nvPr/>
        </p:nvSpPr>
        <p:spPr>
          <a:xfrm>
            <a:off x="11179479" y="7351531"/>
            <a:ext cx="2171912" cy="2721075"/>
          </a:xfrm>
          <a:custGeom>
            <a:avLst/>
            <a:gdLst/>
            <a:ahLst/>
            <a:cxnLst/>
            <a:rect l="l" t="t" r="r" b="b"/>
            <a:pathLst>
              <a:path w="2171912" h="2721075">
                <a:moveTo>
                  <a:pt x="0" y="0"/>
                </a:moveTo>
                <a:lnTo>
                  <a:pt x="2171912" y="0"/>
                </a:lnTo>
                <a:lnTo>
                  <a:pt x="2171912" y="2721075"/>
                </a:lnTo>
                <a:lnTo>
                  <a:pt x="0" y="27210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a:off x="6291388" y="7589038"/>
            <a:ext cx="5075580" cy="3746701"/>
          </a:xfrm>
          <a:custGeom>
            <a:avLst/>
            <a:gdLst/>
            <a:ahLst/>
            <a:cxnLst/>
            <a:rect l="l" t="t" r="r" b="b"/>
            <a:pathLst>
              <a:path w="5075580" h="3746701">
                <a:moveTo>
                  <a:pt x="0" y="0"/>
                </a:moveTo>
                <a:lnTo>
                  <a:pt x="5075579" y="0"/>
                </a:lnTo>
                <a:lnTo>
                  <a:pt x="5075579" y="3746701"/>
                </a:lnTo>
                <a:lnTo>
                  <a:pt x="0" y="374670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1212586">
            <a:off x="15740595" y="732487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8"/>
          <p:cNvSpPr/>
          <p:nvPr/>
        </p:nvSpPr>
        <p:spPr>
          <a:xfrm rot="-3321526">
            <a:off x="381157" y="8035487"/>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grpSp>
        <p:nvGrpSpPr>
          <p:cNvPr id="9" name="Group 9"/>
          <p:cNvGrpSpPr>
            <a:grpSpLocks noChangeAspect="1"/>
          </p:cNvGrpSpPr>
          <p:nvPr/>
        </p:nvGrpSpPr>
        <p:grpSpPr>
          <a:xfrm>
            <a:off x="11565398" y="1226374"/>
            <a:ext cx="5034211" cy="5034211"/>
            <a:chOff x="0" y="0"/>
            <a:chExt cx="6350000" cy="6350000"/>
          </a:xfrm>
        </p:grpSpPr>
        <p:sp>
          <p:nvSpPr>
            <p:cNvPr id="10" name="Freeform 10"/>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9"/>
              <a:stretch>
                <a:fillRect l="-25046" r="-25046"/>
              </a:stretch>
            </a:blipFill>
          </p:spPr>
        </p:sp>
        <p:sp>
          <p:nvSpPr>
            <p:cNvPr id="11" name="Freeform 11"/>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sp>
        <p:nvSpPr>
          <p:cNvPr id="12" name="Freeform 12"/>
          <p:cNvSpPr/>
          <p:nvPr/>
        </p:nvSpPr>
        <p:spPr>
          <a:xfrm rot="1875552">
            <a:off x="13204194" y="8070141"/>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Freeform 13"/>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5" name="Freeform 15"/>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6" name="Freeform 16"/>
          <p:cNvSpPr/>
          <p:nvPr/>
        </p:nvSpPr>
        <p:spPr>
          <a:xfrm>
            <a:off x="15653488" y="704577"/>
            <a:ext cx="2419506" cy="2513773"/>
          </a:xfrm>
          <a:custGeom>
            <a:avLst/>
            <a:gdLst/>
            <a:ahLst/>
            <a:cxnLst/>
            <a:rect l="l" t="t" r="r" b="b"/>
            <a:pathLst>
              <a:path w="2419506" h="2513773">
                <a:moveTo>
                  <a:pt x="0" y="0"/>
                </a:moveTo>
                <a:lnTo>
                  <a:pt x="2419507" y="0"/>
                </a:lnTo>
                <a:lnTo>
                  <a:pt x="2419507" y="2513773"/>
                </a:lnTo>
                <a:lnTo>
                  <a:pt x="0" y="2513773"/>
                </a:lnTo>
                <a:lnTo>
                  <a:pt x="0" y="0"/>
                </a:lnTo>
                <a:close/>
              </a:path>
            </a:pathLst>
          </a:custGeom>
          <a:blipFill>
            <a:blip r:embed="rId10"/>
            <a:stretch>
              <a:fillRect/>
            </a:stretch>
          </a:blipFill>
        </p:spPr>
      </p:sp>
      <p:sp>
        <p:nvSpPr>
          <p:cNvPr id="17" name="TextBox 17"/>
          <p:cNvSpPr txBox="1"/>
          <p:nvPr/>
        </p:nvSpPr>
        <p:spPr>
          <a:xfrm>
            <a:off x="687189" y="468147"/>
            <a:ext cx="10830789" cy="7598619"/>
          </a:xfrm>
          <a:prstGeom prst="rect">
            <a:avLst/>
          </a:prstGeom>
        </p:spPr>
        <p:txBody>
          <a:bodyPr wrap="square" lIns="0" tIns="0" rIns="0" bIns="0" rtlCol="0" anchor="t">
            <a:spAutoFit/>
          </a:bodyPr>
          <a:lstStyle/>
          <a:p>
            <a:pPr algn="just">
              <a:lnSpc>
                <a:spcPts val="3499"/>
              </a:lnSpc>
            </a:pPr>
            <a:r>
              <a:rPr lang="en-US" sz="2800" dirty="0">
                <a:solidFill>
                  <a:srgbClr val="000000"/>
                </a:solidFill>
                <a:latin typeface="Ahkio"/>
                <a:ea typeface="Ahkio"/>
                <a:cs typeface="Ahkio"/>
                <a:sym typeface="Ahkio"/>
              </a:rPr>
              <a:t>Her </a:t>
            </a:r>
            <a:r>
              <a:rPr lang="en-US" sz="2800" dirty="0" err="1">
                <a:solidFill>
                  <a:srgbClr val="000000"/>
                </a:solidFill>
                <a:latin typeface="Ahkio"/>
                <a:ea typeface="Ahkio"/>
                <a:cs typeface="Ahkio"/>
                <a:sym typeface="Ahkio"/>
              </a:rPr>
              <a:t>çocuğun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birden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fazla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yeteneği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vardır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ancak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keşfedilmesi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geliştirilmesi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gerekir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Doğuştan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yetenekler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kullanıma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bağlı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olarak</a:t>
            </a:r>
            <a:r>
              <a:rPr lang="en-US" sz="2800" dirty="0">
                <a:solidFill>
                  <a:srgbClr val="000000"/>
                </a:solidFill>
                <a:latin typeface="Ahkio"/>
                <a:ea typeface="Ahkio"/>
                <a:cs typeface="Ahkio"/>
                <a:sym typeface="Ahkio"/>
              </a:rPr>
              <a:t> 3-15 </a:t>
            </a:r>
            <a:r>
              <a:rPr lang="en-US" sz="2800" dirty="0" err="1">
                <a:solidFill>
                  <a:srgbClr val="000000"/>
                </a:solidFill>
                <a:latin typeface="Ahkio"/>
                <a:ea typeface="Ahkio"/>
                <a:cs typeface="Ahkio"/>
                <a:sym typeface="Ahkio"/>
              </a:rPr>
              <a:t>yaşları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arasında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gelişir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Günümüzde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bilimsel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çalışmalar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sonucunda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kariyer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planlama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sürecinin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okul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öncesi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dönemde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başladığı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kabul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edilir</a:t>
            </a:r>
            <a:r>
              <a:rPr lang="en-US" sz="2800" dirty="0">
                <a:solidFill>
                  <a:srgbClr val="000000"/>
                </a:solidFill>
                <a:latin typeface="Ahkio"/>
                <a:ea typeface="Ahkio"/>
                <a:cs typeface="Ahkio"/>
                <a:sym typeface="Ahkio"/>
              </a:rPr>
              <a:t>. Bu </a:t>
            </a:r>
            <a:r>
              <a:rPr lang="en-US" sz="2800" dirty="0" err="1">
                <a:solidFill>
                  <a:srgbClr val="000000"/>
                </a:solidFill>
                <a:latin typeface="Ahkio"/>
                <a:ea typeface="Ahkio"/>
                <a:cs typeface="Ahkio"/>
                <a:sym typeface="Ahkio"/>
              </a:rPr>
              <a:t>sebeple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okul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öncesi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dönemde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kariyer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planlaması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yapmak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değerlerini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ilgilerini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yeteneklerini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sahip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olduğu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becerilerini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kısacası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kendini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tanımasına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yardımcı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olur</a:t>
            </a:r>
            <a:r>
              <a:rPr lang="en-US" sz="2800" dirty="0">
                <a:solidFill>
                  <a:srgbClr val="000000"/>
                </a:solidFill>
                <a:latin typeface="Ahkio"/>
                <a:ea typeface="Ahkio"/>
                <a:cs typeface="Ahkio"/>
                <a:sym typeface="Ahkio"/>
              </a:rPr>
              <a:t>.</a:t>
            </a:r>
          </a:p>
          <a:p>
            <a:pPr algn="just">
              <a:lnSpc>
                <a:spcPts val="3499"/>
              </a:lnSpc>
            </a:pPr>
            <a:endParaRPr lang="en-US" sz="2800" dirty="0">
              <a:solidFill>
                <a:srgbClr val="000000"/>
              </a:solidFill>
              <a:latin typeface="Ahkio"/>
              <a:ea typeface="Ahkio"/>
              <a:cs typeface="Ahkio"/>
              <a:sym typeface="Ahkio"/>
            </a:endParaRPr>
          </a:p>
          <a:p>
            <a:pPr algn="just">
              <a:lnSpc>
                <a:spcPts val="3499"/>
              </a:lnSpc>
            </a:pPr>
            <a:r>
              <a:rPr lang="en-US" sz="2800" dirty="0" err="1">
                <a:solidFill>
                  <a:srgbClr val="000000"/>
                </a:solidFill>
                <a:latin typeface="Ahkio"/>
                <a:ea typeface="Ahkio"/>
                <a:cs typeface="Ahkio"/>
                <a:sym typeface="Ahkio"/>
              </a:rPr>
              <a:t>Okul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öncesi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dönemde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tanımaları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insan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hayatındaki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önemine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ilişkin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farkındalık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geliştirmeleri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ilişkin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kalıp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yargılardan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uzaklaşıp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olumlu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tutum</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geliştirmeleri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önemlidir</a:t>
            </a:r>
            <a:r>
              <a:rPr lang="en-US" sz="2800" dirty="0">
                <a:solidFill>
                  <a:srgbClr val="000000"/>
                </a:solidFill>
                <a:latin typeface="Ahkio"/>
                <a:ea typeface="Ahkio"/>
                <a:cs typeface="Ahkio"/>
                <a:sym typeface="Ahkio"/>
              </a:rPr>
              <a:t> (MEB, 2012).</a:t>
            </a:r>
          </a:p>
          <a:p>
            <a:pPr algn="just">
              <a:lnSpc>
                <a:spcPts val="3499"/>
              </a:lnSpc>
            </a:pPr>
            <a:endParaRPr lang="en-US" sz="2800" dirty="0">
              <a:solidFill>
                <a:srgbClr val="000000"/>
              </a:solidFill>
              <a:latin typeface="Ahkio"/>
              <a:ea typeface="Ahkio"/>
              <a:cs typeface="Ahkio"/>
              <a:sym typeface="Ahkio"/>
            </a:endParaRPr>
          </a:p>
          <a:p>
            <a:pPr algn="just">
              <a:lnSpc>
                <a:spcPts val="3499"/>
              </a:lnSpc>
              <a:spcBef>
                <a:spcPct val="0"/>
              </a:spcBef>
            </a:pPr>
            <a:r>
              <a:rPr lang="en-US" sz="2800" dirty="0">
                <a:solidFill>
                  <a:srgbClr val="000000"/>
                </a:solidFill>
                <a:latin typeface="Ahkio"/>
                <a:ea typeface="Ahkio"/>
                <a:cs typeface="Ahkio"/>
                <a:sym typeface="Ahkio"/>
              </a:rPr>
              <a:t>Erken </a:t>
            </a:r>
            <a:r>
              <a:rPr lang="en-US" sz="2800" dirty="0" err="1">
                <a:solidFill>
                  <a:srgbClr val="000000"/>
                </a:solidFill>
                <a:latin typeface="Ahkio"/>
                <a:ea typeface="Ahkio"/>
                <a:cs typeface="Ahkio"/>
                <a:sym typeface="Ahkio"/>
              </a:rPr>
              <a:t>yaşlarda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hakkında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takım</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fikirlere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sahip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olmaları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gelecekte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yapacakları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seçimlerini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olumlu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yönde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etkiler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Böylece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yetenek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ilgi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isteklerine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uygun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mesleğe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sahip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olabilirler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Çocuklara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mesleklerle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ilgili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bilgi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verebilmek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için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onların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meslekleri</a:t>
            </a:r>
            <a:r>
              <a:rPr lang="en-US" sz="2800" dirty="0">
                <a:solidFill>
                  <a:srgbClr val="000000"/>
                </a:solidFill>
                <a:latin typeface="Ahkio"/>
                <a:ea typeface="Ahkio"/>
                <a:cs typeface="Ahkio"/>
                <a:sym typeface="Ahkio"/>
              </a:rPr>
              <a:t> ne </a:t>
            </a:r>
            <a:r>
              <a:rPr lang="en-US" sz="2800" dirty="0" err="1">
                <a:solidFill>
                  <a:srgbClr val="000000"/>
                </a:solidFill>
                <a:latin typeface="Ahkio"/>
                <a:ea typeface="Ahkio"/>
                <a:cs typeface="Ahkio"/>
                <a:sym typeface="Ahkio"/>
              </a:rPr>
              <a:t>kadar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tanıdıklarının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meslekleri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tanıma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sürecinde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etkili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faktörlerin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neler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olduğunun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bilinmesi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gerekir</a:t>
            </a:r>
            <a:r>
              <a:rPr lang="en-US" sz="2800" dirty="0">
                <a:solidFill>
                  <a:srgbClr val="000000"/>
                </a:solidFill>
                <a:latin typeface="Ahkio"/>
                <a:ea typeface="Ahkio"/>
                <a:cs typeface="Ahkio"/>
                <a:sym typeface="Ahkio"/>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5997782" y="40402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805234" y="2640420"/>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4609322" y="2844133"/>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2" name="Group 12"/>
          <p:cNvGrpSpPr/>
          <p:nvPr/>
        </p:nvGrpSpPr>
        <p:grpSpPr>
          <a:xfrm>
            <a:off x="600350" y="1028700"/>
            <a:ext cx="13459006" cy="6322831"/>
            <a:chOff x="0" y="0"/>
            <a:chExt cx="3544759" cy="1665272"/>
          </a:xfrm>
        </p:grpSpPr>
        <p:sp>
          <p:nvSpPr>
            <p:cNvPr id="13" name="Freeform 13"/>
            <p:cNvSpPr/>
            <p:nvPr/>
          </p:nvSpPr>
          <p:spPr>
            <a:xfrm>
              <a:off x="0" y="0"/>
              <a:ext cx="3544759" cy="1665272"/>
            </a:xfrm>
            <a:custGeom>
              <a:avLst/>
              <a:gdLst/>
              <a:ahLst/>
              <a:cxnLst/>
              <a:rect l="l" t="t" r="r" b="b"/>
              <a:pathLst>
                <a:path w="3544759" h="1665272">
                  <a:moveTo>
                    <a:pt x="29336" y="0"/>
                  </a:moveTo>
                  <a:lnTo>
                    <a:pt x="3515423" y="0"/>
                  </a:lnTo>
                  <a:cubicBezTo>
                    <a:pt x="3523203" y="0"/>
                    <a:pt x="3530665" y="3091"/>
                    <a:pt x="3536166" y="8592"/>
                  </a:cubicBezTo>
                  <a:cubicBezTo>
                    <a:pt x="3541668" y="14094"/>
                    <a:pt x="3544759" y="21556"/>
                    <a:pt x="3544759" y="29336"/>
                  </a:cubicBezTo>
                  <a:lnTo>
                    <a:pt x="3544759" y="1635936"/>
                  </a:lnTo>
                  <a:cubicBezTo>
                    <a:pt x="3544759" y="1643717"/>
                    <a:pt x="3541668" y="1651178"/>
                    <a:pt x="3536166" y="1656680"/>
                  </a:cubicBezTo>
                  <a:cubicBezTo>
                    <a:pt x="3530665" y="1662182"/>
                    <a:pt x="3523203" y="1665272"/>
                    <a:pt x="3515423" y="1665272"/>
                  </a:cubicBezTo>
                  <a:lnTo>
                    <a:pt x="29336" y="1665272"/>
                  </a:lnTo>
                  <a:cubicBezTo>
                    <a:pt x="21556" y="1665272"/>
                    <a:pt x="14094" y="1662182"/>
                    <a:pt x="8592" y="1656680"/>
                  </a:cubicBezTo>
                  <a:cubicBezTo>
                    <a:pt x="3091" y="1651178"/>
                    <a:pt x="0" y="1643717"/>
                    <a:pt x="0" y="1635936"/>
                  </a:cubicBezTo>
                  <a:lnTo>
                    <a:pt x="0" y="29336"/>
                  </a:lnTo>
                  <a:cubicBezTo>
                    <a:pt x="0" y="21556"/>
                    <a:pt x="3091" y="14094"/>
                    <a:pt x="8592" y="8592"/>
                  </a:cubicBezTo>
                  <a:cubicBezTo>
                    <a:pt x="14094" y="3091"/>
                    <a:pt x="21556" y="0"/>
                    <a:pt x="29336" y="0"/>
                  </a:cubicBezTo>
                  <a:close/>
                </a:path>
              </a:pathLst>
            </a:custGeom>
            <a:solidFill>
              <a:srgbClr val="FEF0E1"/>
            </a:solidFill>
          </p:spPr>
        </p:sp>
        <p:sp>
          <p:nvSpPr>
            <p:cNvPr id="14" name="TextBox 14"/>
            <p:cNvSpPr txBox="1"/>
            <p:nvPr/>
          </p:nvSpPr>
          <p:spPr>
            <a:xfrm>
              <a:off x="0" y="-38100"/>
              <a:ext cx="3544759" cy="1703372"/>
            </a:xfrm>
            <a:prstGeom prst="rect">
              <a:avLst/>
            </a:prstGeom>
          </p:spPr>
          <p:txBody>
            <a:bodyPr lIns="50800" tIns="50800" rIns="50800" bIns="50800" rtlCol="0" anchor="ctr"/>
            <a:lstStyle/>
            <a:p>
              <a:pPr algn="ctr">
                <a:lnSpc>
                  <a:spcPts val="2659"/>
                </a:lnSpc>
              </a:pPr>
              <a:endParaRPr/>
            </a:p>
          </p:txBody>
        </p:sp>
      </p:grpSp>
      <p:sp>
        <p:nvSpPr>
          <p:cNvPr id="15" name="Freeform 15"/>
          <p:cNvSpPr/>
          <p:nvPr/>
        </p:nvSpPr>
        <p:spPr>
          <a:xfrm>
            <a:off x="15769758" y="380672"/>
            <a:ext cx="2038362" cy="2117779"/>
          </a:xfrm>
          <a:custGeom>
            <a:avLst/>
            <a:gdLst/>
            <a:ahLst/>
            <a:cxnLst/>
            <a:rect l="l" t="t" r="r" b="b"/>
            <a:pathLst>
              <a:path w="2038362" h="2117779">
                <a:moveTo>
                  <a:pt x="0" y="0"/>
                </a:moveTo>
                <a:lnTo>
                  <a:pt x="2038362" y="0"/>
                </a:lnTo>
                <a:lnTo>
                  <a:pt x="2038362" y="2117779"/>
                </a:lnTo>
                <a:lnTo>
                  <a:pt x="0" y="2117779"/>
                </a:lnTo>
                <a:lnTo>
                  <a:pt x="0" y="0"/>
                </a:lnTo>
                <a:close/>
              </a:path>
            </a:pathLst>
          </a:custGeom>
          <a:blipFill>
            <a:blip r:embed="rId7"/>
            <a:stretch>
              <a:fillRect/>
            </a:stretch>
          </a:blipFill>
        </p:spPr>
      </p:sp>
      <p:sp>
        <p:nvSpPr>
          <p:cNvPr id="16" name="Freeform 16"/>
          <p:cNvSpPr/>
          <p:nvPr/>
        </p:nvSpPr>
        <p:spPr>
          <a:xfrm>
            <a:off x="8806469" y="7351531"/>
            <a:ext cx="2562758" cy="2721075"/>
          </a:xfrm>
          <a:custGeom>
            <a:avLst/>
            <a:gdLst/>
            <a:ahLst/>
            <a:cxnLst/>
            <a:rect l="l" t="t" r="r" b="b"/>
            <a:pathLst>
              <a:path w="2562758" h="2721075">
                <a:moveTo>
                  <a:pt x="0" y="0"/>
                </a:moveTo>
                <a:lnTo>
                  <a:pt x="2562758" y="0"/>
                </a:lnTo>
                <a:lnTo>
                  <a:pt x="2562758" y="2721075"/>
                </a:lnTo>
                <a:lnTo>
                  <a:pt x="0" y="27210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7" name="Freeform 17"/>
          <p:cNvSpPr/>
          <p:nvPr/>
        </p:nvSpPr>
        <p:spPr>
          <a:xfrm>
            <a:off x="11179479" y="7351531"/>
            <a:ext cx="2171912" cy="2721075"/>
          </a:xfrm>
          <a:custGeom>
            <a:avLst/>
            <a:gdLst/>
            <a:ahLst/>
            <a:cxnLst/>
            <a:rect l="l" t="t" r="r" b="b"/>
            <a:pathLst>
              <a:path w="2171912" h="2721075">
                <a:moveTo>
                  <a:pt x="0" y="0"/>
                </a:moveTo>
                <a:lnTo>
                  <a:pt x="2171912" y="0"/>
                </a:lnTo>
                <a:lnTo>
                  <a:pt x="2171912" y="2721075"/>
                </a:lnTo>
                <a:lnTo>
                  <a:pt x="0" y="27210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8" name="TextBox 18"/>
          <p:cNvSpPr txBox="1"/>
          <p:nvPr/>
        </p:nvSpPr>
        <p:spPr>
          <a:xfrm>
            <a:off x="2218003" y="172084"/>
            <a:ext cx="10031116" cy="599441"/>
          </a:xfrm>
          <a:prstGeom prst="rect">
            <a:avLst/>
          </a:prstGeom>
        </p:spPr>
        <p:txBody>
          <a:bodyPr lIns="0" tIns="0" rIns="0" bIns="0" rtlCol="0" anchor="t">
            <a:spAutoFit/>
          </a:bodyPr>
          <a:lstStyle/>
          <a:p>
            <a:pPr algn="ctr">
              <a:lnSpc>
                <a:spcPts val="4759"/>
              </a:lnSpc>
              <a:spcBef>
                <a:spcPct val="0"/>
              </a:spcBef>
            </a:pPr>
            <a:r>
              <a:rPr lang="en-US" sz="3399" b="1">
                <a:solidFill>
                  <a:srgbClr val="006660"/>
                </a:solidFill>
                <a:latin typeface="Ahkio Bold"/>
                <a:ea typeface="Ahkio Bold"/>
                <a:cs typeface="Ahkio Bold"/>
                <a:sym typeface="Ahkio Bold"/>
              </a:rPr>
              <a:t>Çocukluk Döneminin Meslek Eğilimine Etkisi Nedir?</a:t>
            </a:r>
          </a:p>
        </p:txBody>
      </p:sp>
      <p:sp>
        <p:nvSpPr>
          <p:cNvPr id="19" name="TextBox 19"/>
          <p:cNvSpPr txBox="1"/>
          <p:nvPr/>
        </p:nvSpPr>
        <p:spPr>
          <a:xfrm>
            <a:off x="941860" y="1159699"/>
            <a:ext cx="12583402" cy="5939155"/>
          </a:xfrm>
          <a:prstGeom prst="rect">
            <a:avLst/>
          </a:prstGeom>
        </p:spPr>
        <p:txBody>
          <a:bodyPr lIns="0" tIns="0" rIns="0" bIns="0" rtlCol="0" anchor="t">
            <a:spAutoFit/>
          </a:bodyPr>
          <a:lstStyle/>
          <a:p>
            <a:pPr algn="just">
              <a:lnSpc>
                <a:spcPts val="3919"/>
              </a:lnSpc>
            </a:pPr>
            <a:r>
              <a:rPr lang="en-US" sz="2799" dirty="0" err="1">
                <a:solidFill>
                  <a:srgbClr val="000000"/>
                </a:solidFill>
                <a:latin typeface="Ahkio"/>
                <a:ea typeface="Ahkio"/>
                <a:cs typeface="Ahkio"/>
                <a:sym typeface="Ahkio"/>
              </a:rPr>
              <a:t>Mesleki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gelişim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çocuklukta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meslek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fikrinin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oluşmaya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başlamasından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yetişkinlikte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meslek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sahibi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oluncaya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kadar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geçen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gelişim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evrelerini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kapsayan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süreçtir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Yeşilyaprak</a:t>
            </a:r>
            <a:r>
              <a:rPr lang="en-US" sz="2799" dirty="0">
                <a:solidFill>
                  <a:srgbClr val="000000"/>
                </a:solidFill>
                <a:latin typeface="Ahkio"/>
                <a:ea typeface="Ahkio"/>
                <a:cs typeface="Ahkio"/>
                <a:sym typeface="Ahkio"/>
              </a:rPr>
              <a:t>, 2006). </a:t>
            </a:r>
            <a:r>
              <a:rPr lang="en-US" sz="2799" dirty="0" err="1">
                <a:solidFill>
                  <a:srgbClr val="000000"/>
                </a:solidFill>
                <a:latin typeface="Ahkio"/>
                <a:ea typeface="Ahkio"/>
                <a:cs typeface="Ahkio"/>
                <a:sym typeface="Ahkio"/>
              </a:rPr>
              <a:t>Çocukluk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dönemindemesleklere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yönelik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kapsamlı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bilinçli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olmayan</a:t>
            </a:r>
            <a:r>
              <a:rPr lang="en-US" sz="2799" dirty="0">
                <a:solidFill>
                  <a:srgbClr val="000000"/>
                </a:solidFill>
                <a:latin typeface="Ahkio"/>
                <a:ea typeface="Ahkio"/>
                <a:cs typeface="Ahkio"/>
                <a:sym typeface="Ahkio"/>
              </a:rPr>
              <a:t> ilk </a:t>
            </a:r>
            <a:r>
              <a:rPr lang="en-US" sz="2799" dirty="0" err="1">
                <a:solidFill>
                  <a:srgbClr val="000000"/>
                </a:solidFill>
                <a:latin typeface="Ahkio"/>
                <a:ea typeface="Ahkio"/>
                <a:cs typeface="Ahkio"/>
                <a:sym typeface="Ahkio"/>
              </a:rPr>
              <a:t>farkındalıklar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başlar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Medya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dünyasının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içine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doğan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günümüz</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çocuklarının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medya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platformlarından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görerek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sempati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duydukları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karakterler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olabilir</a:t>
            </a:r>
            <a:r>
              <a:rPr lang="en-US" sz="2799" dirty="0">
                <a:solidFill>
                  <a:srgbClr val="000000"/>
                </a:solidFill>
                <a:latin typeface="Ahkio"/>
                <a:ea typeface="Ahkio"/>
                <a:cs typeface="Ahkio"/>
                <a:sym typeface="Ahkio"/>
              </a:rPr>
              <a:t>.</a:t>
            </a:r>
          </a:p>
          <a:p>
            <a:pPr algn="just">
              <a:lnSpc>
                <a:spcPts val="3919"/>
              </a:lnSpc>
            </a:pPr>
            <a:r>
              <a:rPr lang="en-US" sz="2799" dirty="0" err="1">
                <a:solidFill>
                  <a:srgbClr val="000000"/>
                </a:solidFill>
                <a:latin typeface="Ahkio"/>
                <a:ea typeface="Ahkio"/>
                <a:cs typeface="Ahkio"/>
                <a:sym typeface="Ahkio"/>
              </a:rPr>
              <a:t>Örneğin</a:t>
            </a:r>
            <a:r>
              <a:rPr lang="en-US" sz="2799" dirty="0">
                <a:solidFill>
                  <a:srgbClr val="000000"/>
                </a:solidFill>
                <a:latin typeface="Ahkio"/>
                <a:ea typeface="Ahkio"/>
                <a:cs typeface="Ahkio"/>
                <a:sym typeface="Ahkio"/>
              </a:rPr>
              <a:t> 3-4 </a:t>
            </a:r>
            <a:r>
              <a:rPr lang="en-US" sz="2799" dirty="0" err="1">
                <a:solidFill>
                  <a:srgbClr val="000000"/>
                </a:solidFill>
                <a:latin typeface="Ahkio"/>
                <a:ea typeface="Ahkio"/>
                <a:cs typeface="Ahkio"/>
                <a:sym typeface="Ahkio"/>
              </a:rPr>
              <a:t>yaşlarında</a:t>
            </a:r>
            <a:r>
              <a:rPr lang="en-US" sz="2799" dirty="0">
                <a:solidFill>
                  <a:srgbClr val="000000"/>
                </a:solidFill>
                <a:latin typeface="Ahkio"/>
                <a:ea typeface="Ahkio"/>
                <a:cs typeface="Ahkio"/>
                <a:sym typeface="Ahkio"/>
              </a:rPr>
              <a:t> “Ben </a:t>
            </a:r>
            <a:r>
              <a:rPr lang="en-US" sz="2799" dirty="0" err="1">
                <a:solidFill>
                  <a:srgbClr val="000000"/>
                </a:solidFill>
                <a:latin typeface="Ahkio"/>
                <a:ea typeface="Ahkio"/>
                <a:cs typeface="Ahkio"/>
                <a:sym typeface="Ahkio"/>
              </a:rPr>
              <a:t>büyüyünce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süper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kahraman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olacağım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sözlerini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duyabiliriz</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Bununla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birlikte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Büyüyünce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babam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gibi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öğretmen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olacağım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Annem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gibi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doktor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olacağım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gibi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cümleler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kurarak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hayran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oldukları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büyüklerinin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mesleklerine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sempati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duyduklarını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ifade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edebilirler</a:t>
            </a:r>
            <a:r>
              <a:rPr lang="en-US" sz="2799" dirty="0">
                <a:solidFill>
                  <a:srgbClr val="000000"/>
                </a:solidFill>
                <a:latin typeface="Ahkio"/>
                <a:ea typeface="Ahkio"/>
                <a:cs typeface="Ahkio"/>
                <a:sym typeface="Ahkio"/>
              </a:rPr>
              <a:t>.</a:t>
            </a:r>
          </a:p>
          <a:p>
            <a:pPr algn="just">
              <a:lnSpc>
                <a:spcPts val="3919"/>
              </a:lnSpc>
              <a:spcBef>
                <a:spcPct val="0"/>
              </a:spcBef>
            </a:pPr>
            <a:r>
              <a:rPr lang="en-US" sz="2799" dirty="0">
                <a:solidFill>
                  <a:srgbClr val="000000"/>
                </a:solidFill>
                <a:latin typeface="Ahkio"/>
                <a:ea typeface="Ahkio"/>
                <a:cs typeface="Ahkio"/>
                <a:sym typeface="Ahkio"/>
              </a:rPr>
              <a:t>Bu </a:t>
            </a:r>
            <a:r>
              <a:rPr lang="en-US" sz="2799" dirty="0" err="1">
                <a:solidFill>
                  <a:srgbClr val="000000"/>
                </a:solidFill>
                <a:latin typeface="Ahkio"/>
                <a:ea typeface="Ahkio"/>
                <a:cs typeface="Ahkio"/>
                <a:sym typeface="Ahkio"/>
              </a:rPr>
              <a:t>sözler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çocukluk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dönemi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kapsamında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oldukça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normaldir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fakat</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dönemde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etkin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karar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verme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muhakeme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mekanizmaları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henüz</a:t>
            </a:r>
            <a:r>
              <a:rPr lang="en-US" sz="2799" dirty="0">
                <a:solidFill>
                  <a:srgbClr val="000000"/>
                </a:solidFill>
                <a:latin typeface="Ahkio"/>
                <a:ea typeface="Ahkio"/>
                <a:cs typeface="Ahkio"/>
                <a:sym typeface="Ahkio"/>
              </a:rPr>
              <a:t> tam </a:t>
            </a:r>
            <a:r>
              <a:rPr lang="en-US" sz="2799" dirty="0" err="1">
                <a:solidFill>
                  <a:srgbClr val="000000"/>
                </a:solidFill>
                <a:latin typeface="Ahkio"/>
                <a:ea typeface="Ahkio"/>
                <a:cs typeface="Ahkio"/>
                <a:sym typeface="Ahkio"/>
              </a:rPr>
              <a:t>aktifleşmediğinden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sözler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genellikle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söylem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olarak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kalmaktadır</a:t>
            </a:r>
            <a:endParaRPr lang="en-US" sz="2799" dirty="0">
              <a:solidFill>
                <a:srgbClr val="000000"/>
              </a:solidFill>
              <a:latin typeface="Ahkio"/>
              <a:ea typeface="Ahkio"/>
              <a:cs typeface="Ahkio"/>
              <a:sym typeface="Ahki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319816" y="361507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872797" y="2307529"/>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1581590" y="3094931"/>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0" y="312634"/>
            <a:ext cx="1441932" cy="1498111"/>
          </a:xfrm>
          <a:custGeom>
            <a:avLst/>
            <a:gdLst/>
            <a:ahLst/>
            <a:cxnLst/>
            <a:rect l="l" t="t" r="r" b="b"/>
            <a:pathLst>
              <a:path w="1441932" h="1498111">
                <a:moveTo>
                  <a:pt x="0" y="0"/>
                </a:moveTo>
                <a:lnTo>
                  <a:pt x="1441932" y="0"/>
                </a:lnTo>
                <a:lnTo>
                  <a:pt x="1441932" y="1498111"/>
                </a:lnTo>
                <a:lnTo>
                  <a:pt x="0" y="1498111"/>
                </a:lnTo>
                <a:lnTo>
                  <a:pt x="0" y="0"/>
                </a:lnTo>
                <a:close/>
              </a:path>
            </a:pathLst>
          </a:custGeom>
          <a:blipFill>
            <a:blip r:embed="rId7"/>
            <a:stretch>
              <a:fillRect/>
            </a:stretch>
          </a:blipFill>
        </p:spPr>
      </p:sp>
      <p:sp>
        <p:nvSpPr>
          <p:cNvPr id="13" name="Freeform 13"/>
          <p:cNvSpPr/>
          <p:nvPr/>
        </p:nvSpPr>
        <p:spPr>
          <a:xfrm>
            <a:off x="4936609" y="6833609"/>
            <a:ext cx="7315200" cy="3790604"/>
          </a:xfrm>
          <a:custGeom>
            <a:avLst/>
            <a:gdLst/>
            <a:ahLst/>
            <a:cxnLst/>
            <a:rect l="l" t="t" r="r" b="b"/>
            <a:pathLst>
              <a:path w="7315200" h="3790604">
                <a:moveTo>
                  <a:pt x="0" y="0"/>
                </a:moveTo>
                <a:lnTo>
                  <a:pt x="7315200" y="0"/>
                </a:lnTo>
                <a:lnTo>
                  <a:pt x="7315200" y="3790604"/>
                </a:lnTo>
                <a:lnTo>
                  <a:pt x="0" y="379060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4" name="TextBox 14"/>
          <p:cNvSpPr txBox="1"/>
          <p:nvPr/>
        </p:nvSpPr>
        <p:spPr>
          <a:xfrm>
            <a:off x="7544011" y="3593373"/>
            <a:ext cx="8606131" cy="405438"/>
          </a:xfrm>
          <a:prstGeom prst="rect">
            <a:avLst/>
          </a:prstGeom>
        </p:spPr>
        <p:txBody>
          <a:bodyPr lIns="0" tIns="0" rIns="0" bIns="0" rtlCol="0" anchor="t">
            <a:spAutoFit/>
          </a:bodyPr>
          <a:lstStyle/>
          <a:p>
            <a:pPr algn="l">
              <a:lnSpc>
                <a:spcPts val="3378"/>
              </a:lnSpc>
              <a:spcBef>
                <a:spcPct val="0"/>
              </a:spcBef>
            </a:pPr>
            <a:r>
              <a:rPr lang="en-US" sz="2412">
                <a:solidFill>
                  <a:srgbClr val="FFFFFF"/>
                </a:solidFill>
                <a:latin typeface="Nunito"/>
                <a:ea typeface="Nunito"/>
                <a:cs typeface="Nunito"/>
                <a:sym typeface="Nunito"/>
              </a:rPr>
              <a:t>Lorem ipsum odor amet, consectetuer adipiscing elit.</a:t>
            </a:r>
          </a:p>
        </p:txBody>
      </p:sp>
      <p:grpSp>
        <p:nvGrpSpPr>
          <p:cNvPr id="15" name="Group 15"/>
          <p:cNvGrpSpPr/>
          <p:nvPr/>
        </p:nvGrpSpPr>
        <p:grpSpPr>
          <a:xfrm>
            <a:off x="3711427" y="959626"/>
            <a:ext cx="14024873" cy="5873983"/>
            <a:chOff x="0" y="0"/>
            <a:chExt cx="3693794" cy="1547057"/>
          </a:xfrm>
        </p:grpSpPr>
        <p:sp>
          <p:nvSpPr>
            <p:cNvPr id="16" name="Freeform 16"/>
            <p:cNvSpPr/>
            <p:nvPr/>
          </p:nvSpPr>
          <p:spPr>
            <a:xfrm>
              <a:off x="0" y="0"/>
              <a:ext cx="3693794" cy="1547057"/>
            </a:xfrm>
            <a:custGeom>
              <a:avLst/>
              <a:gdLst/>
              <a:ahLst/>
              <a:cxnLst/>
              <a:rect l="l" t="t" r="r" b="b"/>
              <a:pathLst>
                <a:path w="3693794" h="1547057">
                  <a:moveTo>
                    <a:pt x="28153" y="0"/>
                  </a:moveTo>
                  <a:lnTo>
                    <a:pt x="3665641" y="0"/>
                  </a:lnTo>
                  <a:cubicBezTo>
                    <a:pt x="3681189" y="0"/>
                    <a:pt x="3693794" y="12604"/>
                    <a:pt x="3693794" y="28153"/>
                  </a:cubicBezTo>
                  <a:lnTo>
                    <a:pt x="3693794" y="1518905"/>
                  </a:lnTo>
                  <a:cubicBezTo>
                    <a:pt x="3693794" y="1526371"/>
                    <a:pt x="3690827" y="1533532"/>
                    <a:pt x="3685548" y="1538812"/>
                  </a:cubicBezTo>
                  <a:cubicBezTo>
                    <a:pt x="3680268" y="1544091"/>
                    <a:pt x="3673108" y="1547057"/>
                    <a:pt x="3665641" y="1547057"/>
                  </a:cubicBezTo>
                  <a:lnTo>
                    <a:pt x="28153" y="1547057"/>
                  </a:lnTo>
                  <a:cubicBezTo>
                    <a:pt x="20686" y="1547057"/>
                    <a:pt x="13525" y="1544091"/>
                    <a:pt x="8246" y="1538812"/>
                  </a:cubicBezTo>
                  <a:cubicBezTo>
                    <a:pt x="2966" y="1533532"/>
                    <a:pt x="0" y="1526371"/>
                    <a:pt x="0" y="1518905"/>
                  </a:cubicBezTo>
                  <a:lnTo>
                    <a:pt x="0" y="28153"/>
                  </a:lnTo>
                  <a:cubicBezTo>
                    <a:pt x="0" y="20686"/>
                    <a:pt x="2966" y="13525"/>
                    <a:pt x="8246" y="8246"/>
                  </a:cubicBezTo>
                  <a:cubicBezTo>
                    <a:pt x="13525" y="2966"/>
                    <a:pt x="20686" y="0"/>
                    <a:pt x="28153" y="0"/>
                  </a:cubicBezTo>
                  <a:close/>
                </a:path>
              </a:pathLst>
            </a:custGeom>
            <a:solidFill>
              <a:srgbClr val="D9D9D9"/>
            </a:solidFill>
          </p:spPr>
        </p:sp>
        <p:sp>
          <p:nvSpPr>
            <p:cNvPr id="17" name="TextBox 17"/>
            <p:cNvSpPr txBox="1"/>
            <p:nvPr/>
          </p:nvSpPr>
          <p:spPr>
            <a:xfrm>
              <a:off x="0" y="-38100"/>
              <a:ext cx="3693794" cy="1585157"/>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4326430" y="1204185"/>
            <a:ext cx="12794866" cy="5443855"/>
          </a:xfrm>
          <a:prstGeom prst="rect">
            <a:avLst/>
          </a:prstGeom>
        </p:spPr>
        <p:txBody>
          <a:bodyPr lIns="0" tIns="0" rIns="0" bIns="0" rtlCol="0" anchor="t">
            <a:spAutoFit/>
          </a:bodyPr>
          <a:lstStyle/>
          <a:p>
            <a:pPr algn="just">
              <a:lnSpc>
                <a:spcPts val="3919"/>
              </a:lnSpc>
            </a:pPr>
            <a:r>
              <a:rPr lang="en-US" sz="2799" dirty="0" err="1">
                <a:solidFill>
                  <a:srgbClr val="000000"/>
                </a:solidFill>
                <a:latin typeface="Ahkio"/>
                <a:ea typeface="Ahkio"/>
                <a:cs typeface="Ahkio"/>
                <a:sym typeface="Ahkio"/>
              </a:rPr>
              <a:t>Esasında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dönem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çocukların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mesleğe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karar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vermekten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karakter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kişilik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özelliklerinin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oluştuğu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ortaya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çıktığı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dönemdir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Yetenekler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ilgiler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oyunlarda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hoşlanılan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aktivitelerin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seçiminde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baş</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gösterir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Örneğin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kimi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oyun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hamuru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gibi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becerisine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yönelik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oyunları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daha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tercih</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ederken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kimi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koşma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atlama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zıplama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gibi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bedensel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alandaki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oyunları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daha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tercih</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edebiliyor</a:t>
            </a:r>
            <a:r>
              <a:rPr lang="en-US" sz="2799" dirty="0">
                <a:solidFill>
                  <a:srgbClr val="000000"/>
                </a:solidFill>
                <a:latin typeface="Ahkio"/>
                <a:ea typeface="Ahkio"/>
                <a:cs typeface="Ahkio"/>
                <a:sym typeface="Ahkio"/>
              </a:rPr>
              <a:t>. Kimi </a:t>
            </a:r>
            <a:r>
              <a:rPr lang="en-US" sz="2799" dirty="0" err="1">
                <a:solidFill>
                  <a:srgbClr val="000000"/>
                </a:solidFill>
                <a:latin typeface="Ahkio"/>
                <a:ea typeface="Ahkio"/>
                <a:cs typeface="Ahkio"/>
                <a:sym typeface="Ahkio"/>
              </a:rPr>
              <a:t>çocuklar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iletişime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dayalı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oyunları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daha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severlerken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kimi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bireysel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şekilde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legolarla</a:t>
            </a:r>
            <a:r>
              <a:rPr lang="en-US" sz="2799" dirty="0">
                <a:solidFill>
                  <a:srgbClr val="000000"/>
                </a:solidFill>
                <a:latin typeface="Ahkio"/>
                <a:ea typeface="Ahkio"/>
                <a:cs typeface="Ahkio"/>
                <a:sym typeface="Ahkio"/>
              </a:rPr>
              <a:t> yeni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şeyler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üretmeyi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tercih</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edebiliyor</a:t>
            </a:r>
            <a:r>
              <a:rPr lang="en-US" sz="2799" dirty="0">
                <a:solidFill>
                  <a:srgbClr val="000000"/>
                </a:solidFill>
                <a:latin typeface="Ahkio"/>
                <a:ea typeface="Ahkio"/>
                <a:cs typeface="Ahkio"/>
                <a:sym typeface="Ahkio"/>
              </a:rPr>
              <a:t>.</a:t>
            </a:r>
          </a:p>
          <a:p>
            <a:pPr algn="just">
              <a:lnSpc>
                <a:spcPts val="3919"/>
              </a:lnSpc>
              <a:spcBef>
                <a:spcPct val="0"/>
              </a:spcBef>
            </a:pPr>
            <a:r>
              <a:rPr lang="en-US" sz="2799" dirty="0">
                <a:solidFill>
                  <a:srgbClr val="000000"/>
                </a:solidFill>
                <a:latin typeface="Ahkio"/>
                <a:ea typeface="Ahkio"/>
                <a:cs typeface="Ahkio"/>
                <a:sym typeface="Ahkio"/>
              </a:rPr>
              <a:t>Bu durum </a:t>
            </a:r>
            <a:r>
              <a:rPr lang="en-US" sz="2799" dirty="0" err="1">
                <a:solidFill>
                  <a:srgbClr val="000000"/>
                </a:solidFill>
                <a:latin typeface="Ahkio"/>
                <a:ea typeface="Ahkio"/>
                <a:cs typeface="Ahkio"/>
                <a:sym typeface="Ahkio"/>
              </a:rPr>
              <a:t>yüzde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yüz</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kesin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bilgi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vermemekle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birlikte</a:t>
            </a:r>
            <a:r>
              <a:rPr lang="en-US" sz="2799" dirty="0">
                <a:solidFill>
                  <a:srgbClr val="000000"/>
                </a:solidFill>
                <a:latin typeface="Ahkio"/>
                <a:ea typeface="Ahkio"/>
                <a:cs typeface="Ahkio"/>
                <a:sym typeface="Ahkio"/>
              </a:rPr>
              <a:t> bize </a:t>
            </a:r>
            <a:r>
              <a:rPr lang="en-US" sz="2799" dirty="0" err="1">
                <a:solidFill>
                  <a:srgbClr val="000000"/>
                </a:solidFill>
                <a:latin typeface="Ahkio"/>
                <a:ea typeface="Ahkio"/>
                <a:cs typeface="Ahkio"/>
                <a:sym typeface="Ahkio"/>
              </a:rPr>
              <a:t>çocuğun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ilgisiyle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kendine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daha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hitap</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eden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zeka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türü</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hakkında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birtakım</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ipuçları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verebilir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Örneğin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müzik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aletiyle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oynamayı</a:t>
            </a:r>
            <a:r>
              <a:rPr lang="en-US" sz="2799" dirty="0">
                <a:solidFill>
                  <a:srgbClr val="000000"/>
                </a:solidFill>
                <a:latin typeface="Ahkio"/>
                <a:ea typeface="Ahkio"/>
                <a:cs typeface="Ahkio"/>
                <a:sym typeface="Ahkio"/>
              </a:rPr>
              <a:t> seven </a:t>
            </a:r>
            <a:r>
              <a:rPr lang="en-US" sz="2799" dirty="0" err="1">
                <a:solidFill>
                  <a:srgbClr val="000000"/>
                </a:solidFill>
                <a:latin typeface="Ahkio"/>
                <a:ea typeface="Ahkio"/>
                <a:cs typeface="Ahkio"/>
                <a:sym typeface="Ahkio"/>
              </a:rPr>
              <a:t>bir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çocuğun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işitsel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yöndeki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eğilimi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ile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duygusal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özellikler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taşıdığı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müziğin</a:t>
            </a:r>
            <a:r>
              <a:rPr lang="en-US" sz="2799" dirty="0">
                <a:solidFill>
                  <a:srgbClr val="000000"/>
                </a:solidFill>
                <a:latin typeface="Ahkio"/>
                <a:ea typeface="Ahkio"/>
                <a:cs typeface="Ahkio"/>
                <a:sym typeface="Ahkio"/>
              </a:rPr>
              <a:t> de </a:t>
            </a:r>
            <a:r>
              <a:rPr lang="en-US" sz="2799" dirty="0" err="1">
                <a:solidFill>
                  <a:srgbClr val="000000"/>
                </a:solidFill>
                <a:latin typeface="Ahkio"/>
                <a:ea typeface="Ahkio"/>
                <a:cs typeface="Ahkio"/>
                <a:sym typeface="Ahkio"/>
              </a:rPr>
              <a:t>matematiksel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bedensel</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zekayı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geliştirdiği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yöndeki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çocukların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müzisyen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yazar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matematik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alanlarına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eğilimi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olacağı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öngörülebilir</a:t>
            </a:r>
            <a:r>
              <a:rPr lang="en-US" sz="2799" dirty="0">
                <a:solidFill>
                  <a:srgbClr val="000000"/>
                </a:solidFill>
                <a:latin typeface="Ahkio"/>
                <a:ea typeface="Ahkio"/>
                <a:cs typeface="Ahkio"/>
                <a:sym typeface="Ahkio"/>
              </a:rPr>
              <a:t>.</a:t>
            </a:r>
          </a:p>
        </p:txBody>
      </p:sp>
      <p:sp>
        <p:nvSpPr>
          <p:cNvPr id="19" name="TextBox 19"/>
          <p:cNvSpPr txBox="1"/>
          <p:nvPr/>
        </p:nvSpPr>
        <p:spPr>
          <a:xfrm>
            <a:off x="5708305" y="226835"/>
            <a:ext cx="10031116" cy="599441"/>
          </a:xfrm>
          <a:prstGeom prst="rect">
            <a:avLst/>
          </a:prstGeom>
        </p:spPr>
        <p:txBody>
          <a:bodyPr lIns="0" tIns="0" rIns="0" bIns="0" rtlCol="0" anchor="t">
            <a:spAutoFit/>
          </a:bodyPr>
          <a:lstStyle/>
          <a:p>
            <a:pPr algn="ctr">
              <a:lnSpc>
                <a:spcPts val="4759"/>
              </a:lnSpc>
              <a:spcBef>
                <a:spcPct val="0"/>
              </a:spcBef>
            </a:pPr>
            <a:r>
              <a:rPr lang="en-US" sz="3399" b="1">
                <a:solidFill>
                  <a:srgbClr val="006660"/>
                </a:solidFill>
                <a:latin typeface="Ahkio Bold"/>
                <a:ea typeface="Ahkio Bold"/>
                <a:cs typeface="Ahkio Bold"/>
                <a:sym typeface="Ahkio Bold"/>
              </a:rPr>
              <a:t>Çocukluk Döneminin Meslek Eğilimine Etkisi Nedir?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8" name="Group 8"/>
          <p:cNvGrpSpPr>
            <a:grpSpLocks noChangeAspect="1"/>
          </p:cNvGrpSpPr>
          <p:nvPr/>
        </p:nvGrpSpPr>
        <p:grpSpPr>
          <a:xfrm rot="174095">
            <a:off x="2084001" y="1290491"/>
            <a:ext cx="4462620" cy="5184270"/>
            <a:chOff x="0" y="0"/>
            <a:chExt cx="5466080" cy="6350000"/>
          </a:xfrm>
        </p:grpSpPr>
        <p:sp>
          <p:nvSpPr>
            <p:cNvPr id="9" name="Freeform 9"/>
            <p:cNvSpPr/>
            <p:nvPr/>
          </p:nvSpPr>
          <p:spPr>
            <a:xfrm>
              <a:off x="0" y="0"/>
              <a:ext cx="5439410" cy="6348730"/>
            </a:xfrm>
            <a:custGeom>
              <a:avLst/>
              <a:gdLst/>
              <a:ahLst/>
              <a:cxnLst/>
              <a:rect l="l" t="t" r="r" b="b"/>
              <a:pathLst>
                <a:path w="5439410" h="6348730">
                  <a:moveTo>
                    <a:pt x="5419090" y="0"/>
                  </a:moveTo>
                  <a:lnTo>
                    <a:pt x="19050" y="0"/>
                  </a:lnTo>
                  <a:cubicBezTo>
                    <a:pt x="8890" y="0"/>
                    <a:pt x="0" y="8890"/>
                    <a:pt x="0" y="20320"/>
                  </a:cubicBezTo>
                  <a:lnTo>
                    <a:pt x="0" y="6329680"/>
                  </a:lnTo>
                  <a:cubicBezTo>
                    <a:pt x="0" y="6339840"/>
                    <a:pt x="8890" y="6348730"/>
                    <a:pt x="19050" y="6348730"/>
                  </a:cubicBezTo>
                  <a:lnTo>
                    <a:pt x="5419090" y="6348730"/>
                  </a:lnTo>
                  <a:cubicBezTo>
                    <a:pt x="5429250" y="6348730"/>
                    <a:pt x="5438140" y="6339840"/>
                    <a:pt x="5438140" y="6329680"/>
                  </a:cubicBezTo>
                  <a:lnTo>
                    <a:pt x="5438140" y="20320"/>
                  </a:lnTo>
                  <a:cubicBezTo>
                    <a:pt x="5439410" y="8890"/>
                    <a:pt x="5430520" y="0"/>
                    <a:pt x="5419090" y="0"/>
                  </a:cubicBezTo>
                  <a:close/>
                  <a:moveTo>
                    <a:pt x="5137150" y="314960"/>
                  </a:moveTo>
                  <a:lnTo>
                    <a:pt x="5137150" y="4970780"/>
                  </a:lnTo>
                  <a:cubicBezTo>
                    <a:pt x="5137150" y="4980940"/>
                    <a:pt x="5128260" y="4989830"/>
                    <a:pt x="5118100" y="4989830"/>
                  </a:cubicBezTo>
                  <a:lnTo>
                    <a:pt x="266700" y="4989830"/>
                  </a:lnTo>
                  <a:cubicBezTo>
                    <a:pt x="256540" y="4989830"/>
                    <a:pt x="247650" y="4980940"/>
                    <a:pt x="247650" y="4970780"/>
                  </a:cubicBezTo>
                  <a:lnTo>
                    <a:pt x="247650" y="314960"/>
                  </a:lnTo>
                  <a:cubicBezTo>
                    <a:pt x="247650" y="304800"/>
                    <a:pt x="256540" y="295910"/>
                    <a:pt x="266700" y="295910"/>
                  </a:cubicBezTo>
                  <a:lnTo>
                    <a:pt x="5118100" y="295910"/>
                  </a:lnTo>
                  <a:cubicBezTo>
                    <a:pt x="5129530" y="294640"/>
                    <a:pt x="5137150" y="303530"/>
                    <a:pt x="5137150" y="314960"/>
                  </a:cubicBezTo>
                  <a:close/>
                </a:path>
              </a:pathLst>
            </a:custGeom>
            <a:solidFill>
              <a:srgbClr val="F2F1EB"/>
            </a:solidFill>
          </p:spPr>
        </p:sp>
        <p:sp>
          <p:nvSpPr>
            <p:cNvPr id="10" name="Freeform 10"/>
            <p:cNvSpPr/>
            <p:nvPr/>
          </p:nvSpPr>
          <p:spPr>
            <a:xfrm>
              <a:off x="247650" y="294640"/>
              <a:ext cx="4889500" cy="4693920"/>
            </a:xfrm>
            <a:custGeom>
              <a:avLst/>
              <a:gdLst/>
              <a:ahLst/>
              <a:cxnLst/>
              <a:rect l="l" t="t" r="r" b="b"/>
              <a:pathLst>
                <a:path w="4889500" h="4693920">
                  <a:moveTo>
                    <a:pt x="4870450" y="0"/>
                  </a:moveTo>
                  <a:lnTo>
                    <a:pt x="19050" y="0"/>
                  </a:lnTo>
                  <a:cubicBezTo>
                    <a:pt x="8890" y="0"/>
                    <a:pt x="0" y="8890"/>
                    <a:pt x="0" y="19050"/>
                  </a:cubicBezTo>
                  <a:lnTo>
                    <a:pt x="0" y="4674870"/>
                  </a:lnTo>
                  <a:cubicBezTo>
                    <a:pt x="0" y="4686300"/>
                    <a:pt x="8890" y="4693920"/>
                    <a:pt x="19050" y="4693920"/>
                  </a:cubicBezTo>
                  <a:lnTo>
                    <a:pt x="4870450" y="4693920"/>
                  </a:lnTo>
                  <a:cubicBezTo>
                    <a:pt x="4880610" y="4693920"/>
                    <a:pt x="4889500" y="4685030"/>
                    <a:pt x="4889500" y="4674870"/>
                  </a:cubicBezTo>
                  <a:lnTo>
                    <a:pt x="4889500" y="20320"/>
                  </a:lnTo>
                  <a:cubicBezTo>
                    <a:pt x="4889500" y="8890"/>
                    <a:pt x="4881880" y="0"/>
                    <a:pt x="4870450" y="0"/>
                  </a:cubicBezTo>
                  <a:close/>
                </a:path>
              </a:pathLst>
            </a:custGeom>
            <a:blipFill>
              <a:blip r:embed="rId7"/>
              <a:stretch>
                <a:fillRect l="-22045" r="-22045"/>
              </a:stretch>
            </a:blipFill>
          </p:spPr>
        </p:sp>
        <p:sp>
          <p:nvSpPr>
            <p:cNvPr id="11" name="Freeform 11"/>
            <p:cNvSpPr/>
            <p:nvPr/>
          </p:nvSpPr>
          <p:spPr>
            <a:xfrm>
              <a:off x="1270" y="6350"/>
              <a:ext cx="5457190" cy="6342380"/>
            </a:xfrm>
            <a:custGeom>
              <a:avLst/>
              <a:gdLst/>
              <a:ahLst/>
              <a:cxnLst/>
              <a:rect l="l" t="t" r="r" b="b"/>
              <a:pathLst>
                <a:path w="5457190" h="6342380">
                  <a:moveTo>
                    <a:pt x="5137150" y="302260"/>
                  </a:moveTo>
                  <a:cubicBezTo>
                    <a:pt x="5137150" y="302260"/>
                    <a:pt x="5133340" y="290830"/>
                    <a:pt x="5119370" y="289560"/>
                  </a:cubicBezTo>
                  <a:lnTo>
                    <a:pt x="248920" y="289560"/>
                  </a:lnTo>
                  <a:cubicBezTo>
                    <a:pt x="240030" y="289560"/>
                    <a:pt x="228600" y="293370"/>
                    <a:pt x="228600" y="303530"/>
                  </a:cubicBezTo>
                  <a:lnTo>
                    <a:pt x="232410" y="312420"/>
                  </a:lnTo>
                  <a:cubicBezTo>
                    <a:pt x="236220" y="307340"/>
                    <a:pt x="242570" y="304800"/>
                    <a:pt x="248920" y="304800"/>
                  </a:cubicBezTo>
                  <a:lnTo>
                    <a:pt x="5123180" y="304800"/>
                  </a:lnTo>
                  <a:lnTo>
                    <a:pt x="5123180" y="4966970"/>
                  </a:lnTo>
                  <a:cubicBezTo>
                    <a:pt x="5123180" y="4973320"/>
                    <a:pt x="5120640" y="4979670"/>
                    <a:pt x="5115560" y="4983480"/>
                  </a:cubicBezTo>
                  <a:lnTo>
                    <a:pt x="5120640" y="4983480"/>
                  </a:lnTo>
                  <a:cubicBezTo>
                    <a:pt x="5129530" y="4983480"/>
                    <a:pt x="5137150" y="4975860"/>
                    <a:pt x="5137150" y="4966970"/>
                  </a:cubicBezTo>
                  <a:lnTo>
                    <a:pt x="5137150" y="302260"/>
                  </a:lnTo>
                  <a:close/>
                  <a:moveTo>
                    <a:pt x="5438140" y="6324600"/>
                  </a:moveTo>
                  <a:lnTo>
                    <a:pt x="20320" y="6324600"/>
                  </a:lnTo>
                  <a:lnTo>
                    <a:pt x="20320" y="12700"/>
                  </a:lnTo>
                  <a:lnTo>
                    <a:pt x="6350" y="0"/>
                  </a:lnTo>
                  <a:lnTo>
                    <a:pt x="5080" y="0"/>
                  </a:lnTo>
                  <a:cubicBezTo>
                    <a:pt x="2540" y="3810"/>
                    <a:pt x="0" y="7620"/>
                    <a:pt x="0" y="12700"/>
                  </a:cubicBezTo>
                  <a:lnTo>
                    <a:pt x="0" y="6323330"/>
                  </a:lnTo>
                  <a:cubicBezTo>
                    <a:pt x="0" y="6334760"/>
                    <a:pt x="8890" y="6342380"/>
                    <a:pt x="19050" y="6342380"/>
                  </a:cubicBezTo>
                  <a:lnTo>
                    <a:pt x="5444490" y="6342380"/>
                  </a:lnTo>
                  <a:cubicBezTo>
                    <a:pt x="5449570" y="6342380"/>
                    <a:pt x="5453380" y="6341110"/>
                    <a:pt x="5457190" y="6337300"/>
                  </a:cubicBezTo>
                  <a:lnTo>
                    <a:pt x="5438140" y="6324600"/>
                  </a:lnTo>
                  <a:close/>
                </a:path>
              </a:pathLst>
            </a:custGeom>
            <a:solidFill>
              <a:srgbClr val="3C3333"/>
            </a:solidFill>
          </p:spPr>
        </p:sp>
        <p:sp>
          <p:nvSpPr>
            <p:cNvPr id="12" name="Freeform 12"/>
            <p:cNvSpPr/>
            <p:nvPr/>
          </p:nvSpPr>
          <p:spPr>
            <a:xfrm>
              <a:off x="7620" y="0"/>
              <a:ext cx="5458460" cy="6344920"/>
            </a:xfrm>
            <a:custGeom>
              <a:avLst/>
              <a:gdLst/>
              <a:ahLst/>
              <a:cxnLst/>
              <a:rect l="l" t="t" r="r" b="b"/>
              <a:pathLst>
                <a:path w="5458460" h="6344920">
                  <a:moveTo>
                    <a:pt x="5125720" y="4987290"/>
                  </a:moveTo>
                  <a:cubicBezTo>
                    <a:pt x="5121910" y="4992370"/>
                    <a:pt x="5116830" y="4994910"/>
                    <a:pt x="5110480" y="4994910"/>
                  </a:cubicBezTo>
                  <a:lnTo>
                    <a:pt x="243840" y="4994910"/>
                  </a:lnTo>
                  <a:cubicBezTo>
                    <a:pt x="237490" y="4994910"/>
                    <a:pt x="231140" y="4992370"/>
                    <a:pt x="227330" y="4986020"/>
                  </a:cubicBezTo>
                  <a:cubicBezTo>
                    <a:pt x="222250" y="4982210"/>
                    <a:pt x="219710" y="4977130"/>
                    <a:pt x="219710" y="4970780"/>
                  </a:cubicBezTo>
                  <a:lnTo>
                    <a:pt x="219710" y="314960"/>
                  </a:lnTo>
                  <a:cubicBezTo>
                    <a:pt x="219710" y="309880"/>
                    <a:pt x="222250" y="304800"/>
                    <a:pt x="226060" y="300990"/>
                  </a:cubicBezTo>
                  <a:lnTo>
                    <a:pt x="240030" y="311150"/>
                  </a:lnTo>
                  <a:lnTo>
                    <a:pt x="240030" y="4975860"/>
                  </a:lnTo>
                  <a:lnTo>
                    <a:pt x="5110480" y="4975860"/>
                  </a:lnTo>
                  <a:cubicBezTo>
                    <a:pt x="5113020" y="4975860"/>
                    <a:pt x="5115560" y="4974590"/>
                    <a:pt x="5116830" y="4974590"/>
                  </a:cubicBezTo>
                  <a:lnTo>
                    <a:pt x="5125720" y="4987290"/>
                  </a:lnTo>
                  <a:close/>
                  <a:moveTo>
                    <a:pt x="5458460" y="19050"/>
                  </a:moveTo>
                  <a:lnTo>
                    <a:pt x="5458460" y="6330950"/>
                  </a:lnTo>
                  <a:cubicBezTo>
                    <a:pt x="5458460" y="6336030"/>
                    <a:pt x="5455920" y="6341110"/>
                    <a:pt x="5450840" y="6344920"/>
                  </a:cubicBezTo>
                  <a:lnTo>
                    <a:pt x="5429250" y="6329680"/>
                  </a:lnTo>
                  <a:lnTo>
                    <a:pt x="5429250" y="20320"/>
                  </a:lnTo>
                  <a:lnTo>
                    <a:pt x="13970" y="20320"/>
                  </a:lnTo>
                  <a:lnTo>
                    <a:pt x="0" y="7620"/>
                  </a:lnTo>
                  <a:cubicBezTo>
                    <a:pt x="3810" y="2540"/>
                    <a:pt x="8890" y="0"/>
                    <a:pt x="15240" y="0"/>
                  </a:cubicBezTo>
                  <a:lnTo>
                    <a:pt x="5439410" y="0"/>
                  </a:lnTo>
                  <a:cubicBezTo>
                    <a:pt x="5449570" y="0"/>
                    <a:pt x="5458460" y="8890"/>
                    <a:pt x="5458460" y="19050"/>
                  </a:cubicBezTo>
                  <a:close/>
                  <a:moveTo>
                    <a:pt x="5455920" y="30480"/>
                  </a:moveTo>
                  <a:cubicBezTo>
                    <a:pt x="5453380" y="26670"/>
                    <a:pt x="5450840" y="24130"/>
                    <a:pt x="5447030" y="21590"/>
                  </a:cubicBezTo>
                  <a:lnTo>
                    <a:pt x="5455920" y="30480"/>
                  </a:lnTo>
                  <a:close/>
                </a:path>
              </a:pathLst>
            </a:custGeom>
            <a:solidFill>
              <a:srgbClr val="FFFFFF"/>
            </a:solidFill>
          </p:spPr>
        </p:sp>
      </p:grpSp>
      <p:sp>
        <p:nvSpPr>
          <p:cNvPr id="13" name="Freeform 13"/>
          <p:cNvSpPr/>
          <p:nvPr/>
        </p:nvSpPr>
        <p:spPr>
          <a:xfrm rot="1875552">
            <a:off x="5980980" y="1519452"/>
            <a:ext cx="1387992" cy="923646"/>
          </a:xfrm>
          <a:custGeom>
            <a:avLst/>
            <a:gdLst/>
            <a:ahLst/>
            <a:cxnLst/>
            <a:rect l="l" t="t" r="r" b="b"/>
            <a:pathLst>
              <a:path w="1387992" h="923646">
                <a:moveTo>
                  <a:pt x="0" y="0"/>
                </a:moveTo>
                <a:lnTo>
                  <a:pt x="1387992" y="0"/>
                </a:lnTo>
                <a:lnTo>
                  <a:pt x="1387992" y="923646"/>
                </a:lnTo>
                <a:lnTo>
                  <a:pt x="0" y="9236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4" name="Freeform 14"/>
          <p:cNvSpPr/>
          <p:nvPr/>
        </p:nvSpPr>
        <p:spPr>
          <a:xfrm rot="1212586">
            <a:off x="15640944" y="353825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5" name="Freeform 15"/>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6" name="Freeform 16"/>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7" name="Freeform 17"/>
          <p:cNvSpPr/>
          <p:nvPr/>
        </p:nvSpPr>
        <p:spPr>
          <a:xfrm>
            <a:off x="1419521" y="5340147"/>
            <a:ext cx="1896189" cy="1970066"/>
          </a:xfrm>
          <a:custGeom>
            <a:avLst/>
            <a:gdLst/>
            <a:ahLst/>
            <a:cxnLst/>
            <a:rect l="l" t="t" r="r" b="b"/>
            <a:pathLst>
              <a:path w="1896189" h="1970066">
                <a:moveTo>
                  <a:pt x="0" y="0"/>
                </a:moveTo>
                <a:lnTo>
                  <a:pt x="1896189" y="0"/>
                </a:lnTo>
                <a:lnTo>
                  <a:pt x="1896189" y="1970066"/>
                </a:lnTo>
                <a:lnTo>
                  <a:pt x="0" y="1970066"/>
                </a:lnTo>
                <a:lnTo>
                  <a:pt x="0" y="0"/>
                </a:lnTo>
                <a:close/>
              </a:path>
            </a:pathLst>
          </a:custGeom>
          <a:blipFill>
            <a:blip r:embed="rId8"/>
            <a:stretch>
              <a:fillRect/>
            </a:stretch>
          </a:blipFill>
        </p:spPr>
      </p:sp>
      <p:sp>
        <p:nvSpPr>
          <p:cNvPr id="18" name="Freeform 18"/>
          <p:cNvSpPr/>
          <p:nvPr/>
        </p:nvSpPr>
        <p:spPr>
          <a:xfrm>
            <a:off x="14866871" y="241340"/>
            <a:ext cx="1896189" cy="1970066"/>
          </a:xfrm>
          <a:custGeom>
            <a:avLst/>
            <a:gdLst/>
            <a:ahLst/>
            <a:cxnLst/>
            <a:rect l="l" t="t" r="r" b="b"/>
            <a:pathLst>
              <a:path w="1896189" h="1970066">
                <a:moveTo>
                  <a:pt x="0" y="0"/>
                </a:moveTo>
                <a:lnTo>
                  <a:pt x="1896189" y="0"/>
                </a:lnTo>
                <a:lnTo>
                  <a:pt x="1896189" y="1970067"/>
                </a:lnTo>
                <a:lnTo>
                  <a:pt x="0" y="1970067"/>
                </a:lnTo>
                <a:lnTo>
                  <a:pt x="0" y="0"/>
                </a:lnTo>
                <a:close/>
              </a:path>
            </a:pathLst>
          </a:custGeom>
          <a:blipFill>
            <a:blip r:embed="rId8"/>
            <a:stretch>
              <a:fillRect/>
            </a:stretch>
          </a:blipFill>
        </p:spPr>
      </p:sp>
      <p:sp>
        <p:nvSpPr>
          <p:cNvPr id="19" name="Freeform 19"/>
          <p:cNvSpPr/>
          <p:nvPr/>
        </p:nvSpPr>
        <p:spPr>
          <a:xfrm>
            <a:off x="5842083" y="7310213"/>
            <a:ext cx="5800778" cy="3332811"/>
          </a:xfrm>
          <a:custGeom>
            <a:avLst/>
            <a:gdLst/>
            <a:ahLst/>
            <a:cxnLst/>
            <a:rect l="l" t="t" r="r" b="b"/>
            <a:pathLst>
              <a:path w="5800778" h="3332811">
                <a:moveTo>
                  <a:pt x="0" y="0"/>
                </a:moveTo>
                <a:lnTo>
                  <a:pt x="5800778" y="0"/>
                </a:lnTo>
                <a:lnTo>
                  <a:pt x="5800778" y="3332811"/>
                </a:lnTo>
                <a:lnTo>
                  <a:pt x="0" y="333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20" name="TextBox 20"/>
          <p:cNvSpPr txBox="1"/>
          <p:nvPr/>
        </p:nvSpPr>
        <p:spPr>
          <a:xfrm>
            <a:off x="6867513" y="2669501"/>
            <a:ext cx="8686324" cy="3721853"/>
          </a:xfrm>
          <a:prstGeom prst="rect">
            <a:avLst/>
          </a:prstGeom>
        </p:spPr>
        <p:txBody>
          <a:bodyPr lIns="0" tIns="0" rIns="0" bIns="0" rtlCol="0" anchor="t">
            <a:spAutoFit/>
          </a:bodyPr>
          <a:lstStyle/>
          <a:p>
            <a:pPr algn="just">
              <a:lnSpc>
                <a:spcPts val="4199"/>
              </a:lnSpc>
            </a:pPr>
            <a:r>
              <a:rPr lang="en-US" sz="2999" dirty="0" err="1">
                <a:solidFill>
                  <a:schemeClr val="tx2">
                    <a:lumMod val="60000"/>
                    <a:lumOff val="40000"/>
                  </a:schemeClr>
                </a:solidFill>
                <a:latin typeface="Ahkio"/>
                <a:ea typeface="Ahkio"/>
                <a:cs typeface="Ahkio"/>
                <a:sym typeface="Ahkio"/>
              </a:rPr>
              <a:t>İlgi</a:t>
            </a:r>
            <a:r>
              <a:rPr lang="en-US" sz="2999" dirty="0">
                <a:solidFill>
                  <a:schemeClr val="tx2">
                    <a:lumMod val="60000"/>
                    <a:lumOff val="40000"/>
                  </a:schemeClr>
                </a:solidFill>
                <a:latin typeface="Ahkio"/>
                <a:ea typeface="Ahkio"/>
                <a:cs typeface="Ahkio"/>
                <a:sym typeface="Ahkio"/>
              </a:rPr>
              <a:t> </a:t>
            </a:r>
            <a:r>
              <a:rPr lang="en-US" sz="2999" dirty="0" err="1">
                <a:solidFill>
                  <a:schemeClr val="tx2">
                    <a:lumMod val="60000"/>
                    <a:lumOff val="40000"/>
                  </a:schemeClr>
                </a:solidFill>
                <a:latin typeface="Ahkio"/>
                <a:ea typeface="Ahkio"/>
                <a:cs typeface="Ahkio"/>
                <a:sym typeface="Ahkio"/>
              </a:rPr>
              <a:t>ve</a:t>
            </a:r>
            <a:r>
              <a:rPr lang="en-US" sz="2999" dirty="0">
                <a:solidFill>
                  <a:schemeClr val="tx2">
                    <a:lumMod val="60000"/>
                    <a:lumOff val="40000"/>
                  </a:schemeClr>
                </a:solidFill>
                <a:latin typeface="Ahkio"/>
                <a:ea typeface="Ahkio"/>
                <a:cs typeface="Ahkio"/>
                <a:sym typeface="Ahkio"/>
              </a:rPr>
              <a:t> </a:t>
            </a:r>
            <a:r>
              <a:rPr lang="en-US" sz="2999" dirty="0" err="1">
                <a:solidFill>
                  <a:schemeClr val="tx2">
                    <a:lumMod val="60000"/>
                    <a:lumOff val="40000"/>
                  </a:schemeClr>
                </a:solidFill>
                <a:latin typeface="Ahkio"/>
                <a:ea typeface="Ahkio"/>
                <a:cs typeface="Ahkio"/>
                <a:sym typeface="Ahkio"/>
              </a:rPr>
              <a:t>Yeteneklerin</a:t>
            </a:r>
            <a:r>
              <a:rPr lang="en-US" sz="2999" dirty="0">
                <a:solidFill>
                  <a:schemeClr val="tx2">
                    <a:lumMod val="60000"/>
                    <a:lumOff val="40000"/>
                  </a:schemeClr>
                </a:solidFill>
                <a:latin typeface="Ahkio"/>
                <a:ea typeface="Ahkio"/>
                <a:cs typeface="Ahkio"/>
                <a:sym typeface="Ahkio"/>
              </a:rPr>
              <a:t> </a:t>
            </a:r>
            <a:r>
              <a:rPr lang="en-US" sz="2999" dirty="0" err="1">
                <a:solidFill>
                  <a:schemeClr val="tx2">
                    <a:lumMod val="60000"/>
                    <a:lumOff val="40000"/>
                  </a:schemeClr>
                </a:solidFill>
                <a:latin typeface="Ahkio"/>
                <a:ea typeface="Ahkio"/>
                <a:cs typeface="Ahkio"/>
                <a:sym typeface="Ahkio"/>
              </a:rPr>
              <a:t>Keşfi</a:t>
            </a:r>
            <a:endParaRPr lang="en-US" sz="2999" dirty="0">
              <a:solidFill>
                <a:schemeClr val="tx2">
                  <a:lumMod val="60000"/>
                  <a:lumOff val="40000"/>
                </a:schemeClr>
              </a:solidFill>
              <a:latin typeface="Ahkio"/>
              <a:ea typeface="Ahkio"/>
              <a:cs typeface="Ahkio"/>
              <a:sym typeface="Ahkio"/>
            </a:endParaRPr>
          </a:p>
          <a:p>
            <a:pPr algn="just">
              <a:lnSpc>
                <a:spcPts val="4199"/>
              </a:lnSpc>
              <a:spcBef>
                <a:spcPct val="0"/>
              </a:spcBef>
            </a:pPr>
            <a:r>
              <a:rPr lang="en-US" sz="2999" dirty="0">
                <a:solidFill>
                  <a:srgbClr val="000000"/>
                </a:solidFill>
                <a:latin typeface="Ahkio"/>
                <a:ea typeface="Ahkio"/>
                <a:cs typeface="Ahkio"/>
                <a:sym typeface="Ahkio"/>
              </a:rPr>
              <a:t>Her </a:t>
            </a:r>
            <a:r>
              <a:rPr lang="en-US" sz="2999" dirty="0" err="1">
                <a:solidFill>
                  <a:srgbClr val="000000"/>
                </a:solidFill>
                <a:latin typeface="Ahkio"/>
                <a:ea typeface="Ahkio"/>
                <a:cs typeface="Ahkio"/>
                <a:sym typeface="Ahkio"/>
              </a:rPr>
              <a:t>çocuk</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doğuştan</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gelen</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bazı</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yeteneklerle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dünyaya</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gelir</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ve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büyüdükçe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kendi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ilgi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alanlarını</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keşfetmeye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başlar</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Bazı</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çocuklar</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resim</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yapmaya</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bazıları</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ise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müziğe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ya</a:t>
            </a:r>
            <a:r>
              <a:rPr lang="en-US" sz="2999" dirty="0">
                <a:solidFill>
                  <a:srgbClr val="000000"/>
                </a:solidFill>
                <a:latin typeface="Ahkio"/>
                <a:ea typeface="Ahkio"/>
                <a:cs typeface="Ahkio"/>
                <a:sym typeface="Ahkio"/>
              </a:rPr>
              <a:t> da </a:t>
            </a:r>
            <a:r>
              <a:rPr lang="en-US" sz="2999" dirty="0" err="1">
                <a:solidFill>
                  <a:srgbClr val="000000"/>
                </a:solidFill>
                <a:latin typeface="Ahkio"/>
                <a:ea typeface="Ahkio"/>
                <a:cs typeface="Ahkio"/>
                <a:sym typeface="Ahkio"/>
              </a:rPr>
              <a:t>bilimsel</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deneylere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ilgi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duyabilir</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Çocukların</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bu</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ilgi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ve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yeteneklerini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keşfetmeleri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ve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bunları</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geliştirmeleri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için</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çeşitli</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aktiviteler</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ve</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fırsatlar</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sunmak</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oldukça</a:t>
            </a:r>
            <a:r>
              <a:rPr lang="en-US" sz="2999" dirty="0">
                <a:solidFill>
                  <a:srgbClr val="000000"/>
                </a:solidFill>
                <a:latin typeface="Ahkio"/>
                <a:ea typeface="Ahkio"/>
                <a:cs typeface="Ahkio"/>
                <a:sym typeface="Ahkio"/>
              </a:rPr>
              <a:t> </a:t>
            </a:r>
            <a:r>
              <a:rPr lang="en-US" sz="2999" dirty="0" err="1">
                <a:solidFill>
                  <a:srgbClr val="000000"/>
                </a:solidFill>
                <a:latin typeface="Ahkio"/>
                <a:ea typeface="Ahkio"/>
                <a:cs typeface="Ahkio"/>
                <a:sym typeface="Ahkio"/>
              </a:rPr>
              <a:t>önemlidir</a:t>
            </a:r>
            <a:r>
              <a:rPr lang="en-US" sz="2999" dirty="0">
                <a:solidFill>
                  <a:srgbClr val="000000"/>
                </a:solidFill>
                <a:latin typeface="Ahkio"/>
                <a:ea typeface="Ahkio"/>
                <a:cs typeface="Ahkio"/>
                <a:sym typeface="Ahkio"/>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5058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765866" y="3036300"/>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635827" y="139026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495185" y="1939984"/>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7488865" y="5785359"/>
            <a:ext cx="1035009" cy="688751"/>
          </a:xfrm>
          <a:custGeom>
            <a:avLst/>
            <a:gdLst/>
            <a:ahLst/>
            <a:cxnLst/>
            <a:rect l="l" t="t" r="r" b="b"/>
            <a:pathLst>
              <a:path w="1035009" h="688751">
                <a:moveTo>
                  <a:pt x="0" y="0"/>
                </a:moveTo>
                <a:lnTo>
                  <a:pt x="1035009" y="0"/>
                </a:lnTo>
                <a:lnTo>
                  <a:pt x="1035009" y="688752"/>
                </a:lnTo>
                <a:lnTo>
                  <a:pt x="0" y="6887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2" name="Group 12"/>
          <p:cNvGrpSpPr/>
          <p:nvPr/>
        </p:nvGrpSpPr>
        <p:grpSpPr>
          <a:xfrm>
            <a:off x="411532" y="788021"/>
            <a:ext cx="7609570" cy="3575127"/>
            <a:chOff x="0" y="0"/>
            <a:chExt cx="2004167" cy="941597"/>
          </a:xfrm>
        </p:grpSpPr>
        <p:sp>
          <p:nvSpPr>
            <p:cNvPr id="13" name="Freeform 13"/>
            <p:cNvSpPr/>
            <p:nvPr/>
          </p:nvSpPr>
          <p:spPr>
            <a:xfrm>
              <a:off x="0" y="0"/>
              <a:ext cx="2004167" cy="941597"/>
            </a:xfrm>
            <a:custGeom>
              <a:avLst/>
              <a:gdLst/>
              <a:ahLst/>
              <a:cxnLst/>
              <a:rect l="l" t="t" r="r" b="b"/>
              <a:pathLst>
                <a:path w="2004167" h="941597">
                  <a:moveTo>
                    <a:pt x="51887" y="0"/>
                  </a:moveTo>
                  <a:lnTo>
                    <a:pt x="1952280" y="0"/>
                  </a:lnTo>
                  <a:cubicBezTo>
                    <a:pt x="1966041" y="0"/>
                    <a:pt x="1979238" y="5467"/>
                    <a:pt x="1988969" y="15197"/>
                  </a:cubicBezTo>
                  <a:cubicBezTo>
                    <a:pt x="1998700" y="24928"/>
                    <a:pt x="2004167" y="38126"/>
                    <a:pt x="2004167" y="51887"/>
                  </a:cubicBezTo>
                  <a:lnTo>
                    <a:pt x="2004167" y="889710"/>
                  </a:lnTo>
                  <a:cubicBezTo>
                    <a:pt x="2004167" y="918367"/>
                    <a:pt x="1980936" y="941597"/>
                    <a:pt x="1952280" y="941597"/>
                  </a:cubicBezTo>
                  <a:lnTo>
                    <a:pt x="51887" y="941597"/>
                  </a:lnTo>
                  <a:cubicBezTo>
                    <a:pt x="23231" y="941597"/>
                    <a:pt x="0" y="918367"/>
                    <a:pt x="0" y="889710"/>
                  </a:cubicBezTo>
                  <a:lnTo>
                    <a:pt x="0" y="51887"/>
                  </a:lnTo>
                  <a:cubicBezTo>
                    <a:pt x="0" y="23231"/>
                    <a:pt x="23231" y="0"/>
                    <a:pt x="51887" y="0"/>
                  </a:cubicBezTo>
                  <a:close/>
                </a:path>
              </a:pathLst>
            </a:custGeom>
            <a:solidFill>
              <a:srgbClr val="FFFFCC"/>
            </a:solidFill>
          </p:spPr>
        </p:sp>
        <p:sp>
          <p:nvSpPr>
            <p:cNvPr id="14" name="TextBox 14"/>
            <p:cNvSpPr txBox="1"/>
            <p:nvPr/>
          </p:nvSpPr>
          <p:spPr>
            <a:xfrm>
              <a:off x="0" y="-66675"/>
              <a:ext cx="2004167" cy="1008272"/>
            </a:xfrm>
            <a:prstGeom prst="rect">
              <a:avLst/>
            </a:prstGeom>
          </p:spPr>
          <p:txBody>
            <a:bodyPr lIns="50800" tIns="50800" rIns="50800" bIns="50800" rtlCol="0" anchor="ctr"/>
            <a:lstStyle/>
            <a:p>
              <a:pPr algn="just">
                <a:lnSpc>
                  <a:spcPts val="3919"/>
                </a:lnSpc>
              </a:pPr>
              <a:r>
                <a:rPr lang="en-US" sz="2799" dirty="0" err="1">
                  <a:solidFill>
                    <a:srgbClr val="148A38"/>
                  </a:solidFill>
                  <a:latin typeface="Ahkio"/>
                  <a:ea typeface="Ahkio"/>
                  <a:cs typeface="Ahkio"/>
                  <a:sym typeface="Ahkio"/>
                </a:rPr>
                <a:t>İlgi</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ve</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Yeteneklerin</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Keşfi</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Neden</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Önemli</a:t>
              </a:r>
              <a:r>
                <a:rPr lang="en-US" sz="2799" dirty="0">
                  <a:solidFill>
                    <a:srgbClr val="148A38"/>
                  </a:solidFill>
                  <a:latin typeface="Ahkio"/>
                  <a:ea typeface="Ahkio"/>
                  <a:cs typeface="Ahkio"/>
                  <a:sym typeface="Ahkio"/>
                </a:rPr>
                <a:t>?</a:t>
              </a:r>
            </a:p>
            <a:p>
              <a:pPr algn="just">
                <a:lnSpc>
                  <a:spcPts val="3919"/>
                </a:lnSpc>
              </a:pPr>
              <a:r>
                <a:rPr lang="en-US" sz="2799" dirty="0" err="1">
                  <a:solidFill>
                    <a:srgbClr val="000000"/>
                  </a:solidFill>
                  <a:latin typeface="Ahkio"/>
                  <a:ea typeface="Ahkio"/>
                  <a:cs typeface="Ahkio"/>
                  <a:sym typeface="Ahkio"/>
                </a:rPr>
                <a:t>Özgüvenin</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Artması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güçlü</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oldukları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alanlarda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kendilerini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ifade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etme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şansı</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bulduklarında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özgüvenleri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artar</a:t>
              </a:r>
              <a:r>
                <a:rPr lang="en-US" sz="2799" dirty="0">
                  <a:solidFill>
                    <a:srgbClr val="000000"/>
                  </a:solidFill>
                  <a:latin typeface="Ahkio"/>
                  <a:ea typeface="Ahkio"/>
                  <a:cs typeface="Ahkio"/>
                  <a:sym typeface="Ahkio"/>
                </a:rPr>
                <a:t>.</a:t>
              </a:r>
            </a:p>
          </p:txBody>
        </p:sp>
      </p:grpSp>
      <p:sp>
        <p:nvSpPr>
          <p:cNvPr id="15" name="Freeform 15"/>
          <p:cNvSpPr/>
          <p:nvPr/>
        </p:nvSpPr>
        <p:spPr>
          <a:xfrm>
            <a:off x="-460307" y="4504278"/>
            <a:ext cx="1743677" cy="1811612"/>
          </a:xfrm>
          <a:custGeom>
            <a:avLst/>
            <a:gdLst/>
            <a:ahLst/>
            <a:cxnLst/>
            <a:rect l="l" t="t" r="r" b="b"/>
            <a:pathLst>
              <a:path w="1743677" h="1811612">
                <a:moveTo>
                  <a:pt x="0" y="0"/>
                </a:moveTo>
                <a:lnTo>
                  <a:pt x="1743677" y="0"/>
                </a:lnTo>
                <a:lnTo>
                  <a:pt x="1743677" y="1811613"/>
                </a:lnTo>
                <a:lnTo>
                  <a:pt x="0" y="1811613"/>
                </a:lnTo>
                <a:lnTo>
                  <a:pt x="0" y="0"/>
                </a:lnTo>
                <a:close/>
              </a:path>
            </a:pathLst>
          </a:custGeom>
          <a:blipFill>
            <a:blip r:embed="rId7"/>
            <a:stretch>
              <a:fillRect/>
            </a:stretch>
          </a:blipFill>
        </p:spPr>
      </p:sp>
      <p:sp>
        <p:nvSpPr>
          <p:cNvPr id="16" name="Freeform 16"/>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7" name="Freeform 17"/>
          <p:cNvSpPr/>
          <p:nvPr/>
        </p:nvSpPr>
        <p:spPr>
          <a:xfrm rot="1212586">
            <a:off x="2046386" y="5065709"/>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8" name="Group 18"/>
          <p:cNvGrpSpPr>
            <a:grpSpLocks noChangeAspect="1"/>
          </p:cNvGrpSpPr>
          <p:nvPr/>
        </p:nvGrpSpPr>
        <p:grpSpPr>
          <a:xfrm>
            <a:off x="12337584" y="4504278"/>
            <a:ext cx="5180910" cy="5180910"/>
            <a:chOff x="0" y="0"/>
            <a:chExt cx="6350000" cy="6350000"/>
          </a:xfrm>
        </p:grpSpPr>
        <p:sp>
          <p:nvSpPr>
            <p:cNvPr id="19" name="Freeform 19"/>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8"/>
              <a:stretch>
                <a:fillRect l="-25046" r="-25046"/>
              </a:stretch>
            </a:blipFill>
          </p:spPr>
        </p:sp>
        <p:sp>
          <p:nvSpPr>
            <p:cNvPr id="20" name="Freeform 20"/>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grpSp>
        <p:nvGrpSpPr>
          <p:cNvPr id="21" name="Group 21"/>
          <p:cNvGrpSpPr/>
          <p:nvPr/>
        </p:nvGrpSpPr>
        <p:grpSpPr>
          <a:xfrm>
            <a:off x="4216317" y="4745988"/>
            <a:ext cx="7609570" cy="3377011"/>
            <a:chOff x="0" y="0"/>
            <a:chExt cx="2004167" cy="889418"/>
          </a:xfrm>
        </p:grpSpPr>
        <p:sp>
          <p:nvSpPr>
            <p:cNvPr id="22" name="Freeform 22"/>
            <p:cNvSpPr/>
            <p:nvPr/>
          </p:nvSpPr>
          <p:spPr>
            <a:xfrm>
              <a:off x="0" y="0"/>
              <a:ext cx="2004167" cy="889418"/>
            </a:xfrm>
            <a:custGeom>
              <a:avLst/>
              <a:gdLst/>
              <a:ahLst/>
              <a:cxnLst/>
              <a:rect l="l" t="t" r="r" b="b"/>
              <a:pathLst>
                <a:path w="2004167" h="889418">
                  <a:moveTo>
                    <a:pt x="51887" y="0"/>
                  </a:moveTo>
                  <a:lnTo>
                    <a:pt x="1952280" y="0"/>
                  </a:lnTo>
                  <a:cubicBezTo>
                    <a:pt x="1966041" y="0"/>
                    <a:pt x="1979238" y="5467"/>
                    <a:pt x="1988969" y="15197"/>
                  </a:cubicBezTo>
                  <a:cubicBezTo>
                    <a:pt x="1998700" y="24928"/>
                    <a:pt x="2004167" y="38126"/>
                    <a:pt x="2004167" y="51887"/>
                  </a:cubicBezTo>
                  <a:lnTo>
                    <a:pt x="2004167" y="837531"/>
                  </a:lnTo>
                  <a:cubicBezTo>
                    <a:pt x="2004167" y="866188"/>
                    <a:pt x="1980936" y="889418"/>
                    <a:pt x="1952280" y="889418"/>
                  </a:cubicBezTo>
                  <a:lnTo>
                    <a:pt x="51887" y="889418"/>
                  </a:lnTo>
                  <a:cubicBezTo>
                    <a:pt x="23231" y="889418"/>
                    <a:pt x="0" y="866188"/>
                    <a:pt x="0" y="837531"/>
                  </a:cubicBezTo>
                  <a:lnTo>
                    <a:pt x="0" y="51887"/>
                  </a:lnTo>
                  <a:cubicBezTo>
                    <a:pt x="0" y="23231"/>
                    <a:pt x="23231" y="0"/>
                    <a:pt x="51887" y="0"/>
                  </a:cubicBezTo>
                  <a:close/>
                </a:path>
              </a:pathLst>
            </a:custGeom>
            <a:solidFill>
              <a:srgbClr val="FFEFEB"/>
            </a:solidFill>
          </p:spPr>
        </p:sp>
        <p:sp>
          <p:nvSpPr>
            <p:cNvPr id="23" name="TextBox 23"/>
            <p:cNvSpPr txBox="1"/>
            <p:nvPr/>
          </p:nvSpPr>
          <p:spPr>
            <a:xfrm>
              <a:off x="0" y="-66675"/>
              <a:ext cx="2004167" cy="956093"/>
            </a:xfrm>
            <a:prstGeom prst="rect">
              <a:avLst/>
            </a:prstGeom>
          </p:spPr>
          <p:txBody>
            <a:bodyPr lIns="50800" tIns="50800" rIns="50800" bIns="50800" rtlCol="0" anchor="ctr"/>
            <a:lstStyle/>
            <a:p>
              <a:pPr algn="just">
                <a:lnSpc>
                  <a:spcPts val="3919"/>
                </a:lnSpc>
              </a:pPr>
              <a:r>
                <a:rPr lang="en-US" sz="2799" dirty="0" err="1">
                  <a:solidFill>
                    <a:srgbClr val="148A38"/>
                  </a:solidFill>
                  <a:latin typeface="Ahkio"/>
                  <a:ea typeface="Ahkio"/>
                  <a:cs typeface="Ahkio"/>
                  <a:sym typeface="Ahkio"/>
                </a:rPr>
                <a:t>İlgi</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ve</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Yeteneklerin</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Keşfi</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Neden</a:t>
              </a:r>
              <a:r>
                <a:rPr lang="en-US" sz="2799" dirty="0">
                  <a:solidFill>
                    <a:srgbClr val="148A38"/>
                  </a:solidFill>
                  <a:latin typeface="Ahkio"/>
                  <a:ea typeface="Ahkio"/>
                  <a:cs typeface="Ahkio"/>
                  <a:sym typeface="Ahkio"/>
                </a:rPr>
                <a:t> </a:t>
              </a:r>
              <a:r>
                <a:rPr lang="en-US" sz="2799" dirty="0" err="1">
                  <a:solidFill>
                    <a:srgbClr val="148A38"/>
                  </a:solidFill>
                  <a:latin typeface="Ahkio"/>
                  <a:ea typeface="Ahkio"/>
                  <a:cs typeface="Ahkio"/>
                  <a:sym typeface="Ahkio"/>
                </a:rPr>
                <a:t>Önemli</a:t>
              </a:r>
              <a:r>
                <a:rPr lang="en-US" sz="2799" dirty="0">
                  <a:solidFill>
                    <a:srgbClr val="148A38"/>
                  </a:solidFill>
                  <a:latin typeface="Ahkio"/>
                  <a:ea typeface="Ahkio"/>
                  <a:cs typeface="Ahkio"/>
                  <a:sym typeface="Ahkio"/>
                </a:rPr>
                <a:t>?</a:t>
              </a:r>
            </a:p>
            <a:p>
              <a:pPr algn="just">
                <a:lnSpc>
                  <a:spcPts val="3919"/>
                </a:lnSpc>
              </a:pPr>
              <a:r>
                <a:rPr lang="en-US" sz="2799" dirty="0" err="1">
                  <a:solidFill>
                    <a:srgbClr val="000000"/>
                  </a:solidFill>
                  <a:latin typeface="Ahkio"/>
                  <a:ea typeface="Ahkio"/>
                  <a:cs typeface="Ahkio"/>
                  <a:sym typeface="Ahkio"/>
                </a:rPr>
                <a:t>Öğrenme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Motivasyonu</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İlgi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alanlarına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yönelik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öğrenme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çocuklarda</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merak</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uyandırır</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ve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öğrenme</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isteğini</a:t>
              </a:r>
              <a:r>
                <a:rPr lang="en-US" sz="2799" dirty="0">
                  <a:solidFill>
                    <a:srgbClr val="000000"/>
                  </a:solidFill>
                  <a:latin typeface="Ahkio"/>
                  <a:ea typeface="Ahkio"/>
                  <a:cs typeface="Ahkio"/>
                  <a:sym typeface="Ahkio"/>
                </a:rPr>
                <a:t> </a:t>
              </a:r>
              <a:r>
                <a:rPr lang="en-US" sz="2799" dirty="0" err="1">
                  <a:solidFill>
                    <a:srgbClr val="000000"/>
                  </a:solidFill>
                  <a:latin typeface="Ahkio"/>
                  <a:ea typeface="Ahkio"/>
                  <a:cs typeface="Ahkio"/>
                  <a:sym typeface="Ahkio"/>
                </a:rPr>
                <a:t>güçlendirir</a:t>
              </a:r>
              <a:r>
                <a:rPr lang="en-US" sz="2799" dirty="0">
                  <a:solidFill>
                    <a:srgbClr val="000000"/>
                  </a:solidFill>
                  <a:latin typeface="Ahkio"/>
                  <a:ea typeface="Ahkio"/>
                  <a:cs typeface="Ahkio"/>
                  <a:sym typeface="Ahkio"/>
                </a:rPr>
                <a:t>.</a:t>
              </a:r>
            </a:p>
          </p:txBody>
        </p:sp>
      </p:grpSp>
      <p:grpSp>
        <p:nvGrpSpPr>
          <p:cNvPr id="24" name="Group 24"/>
          <p:cNvGrpSpPr/>
          <p:nvPr/>
        </p:nvGrpSpPr>
        <p:grpSpPr>
          <a:xfrm>
            <a:off x="8778548" y="788021"/>
            <a:ext cx="7609570" cy="3575127"/>
            <a:chOff x="0" y="0"/>
            <a:chExt cx="2004167" cy="941597"/>
          </a:xfrm>
        </p:grpSpPr>
        <p:sp>
          <p:nvSpPr>
            <p:cNvPr id="25" name="Freeform 25"/>
            <p:cNvSpPr/>
            <p:nvPr/>
          </p:nvSpPr>
          <p:spPr>
            <a:xfrm>
              <a:off x="0" y="0"/>
              <a:ext cx="2004167" cy="941597"/>
            </a:xfrm>
            <a:custGeom>
              <a:avLst/>
              <a:gdLst/>
              <a:ahLst/>
              <a:cxnLst/>
              <a:rect l="l" t="t" r="r" b="b"/>
              <a:pathLst>
                <a:path w="2004167" h="941597">
                  <a:moveTo>
                    <a:pt x="51887" y="0"/>
                  </a:moveTo>
                  <a:lnTo>
                    <a:pt x="1952280" y="0"/>
                  </a:lnTo>
                  <a:cubicBezTo>
                    <a:pt x="1966041" y="0"/>
                    <a:pt x="1979238" y="5467"/>
                    <a:pt x="1988969" y="15197"/>
                  </a:cubicBezTo>
                  <a:cubicBezTo>
                    <a:pt x="1998700" y="24928"/>
                    <a:pt x="2004167" y="38126"/>
                    <a:pt x="2004167" y="51887"/>
                  </a:cubicBezTo>
                  <a:lnTo>
                    <a:pt x="2004167" y="889710"/>
                  </a:lnTo>
                  <a:cubicBezTo>
                    <a:pt x="2004167" y="918367"/>
                    <a:pt x="1980936" y="941597"/>
                    <a:pt x="1952280" y="941597"/>
                  </a:cubicBezTo>
                  <a:lnTo>
                    <a:pt x="51887" y="941597"/>
                  </a:lnTo>
                  <a:cubicBezTo>
                    <a:pt x="23231" y="941597"/>
                    <a:pt x="0" y="918367"/>
                    <a:pt x="0" y="889710"/>
                  </a:cubicBezTo>
                  <a:lnTo>
                    <a:pt x="0" y="51887"/>
                  </a:lnTo>
                  <a:cubicBezTo>
                    <a:pt x="0" y="23231"/>
                    <a:pt x="23231" y="0"/>
                    <a:pt x="51887" y="0"/>
                  </a:cubicBezTo>
                  <a:close/>
                </a:path>
              </a:pathLst>
            </a:custGeom>
            <a:solidFill>
              <a:srgbClr val="FFC7C7"/>
            </a:solidFill>
          </p:spPr>
        </p:sp>
        <p:sp>
          <p:nvSpPr>
            <p:cNvPr id="26" name="TextBox 26"/>
            <p:cNvSpPr txBox="1"/>
            <p:nvPr/>
          </p:nvSpPr>
          <p:spPr>
            <a:xfrm>
              <a:off x="0" y="-66675"/>
              <a:ext cx="2004167" cy="1008272"/>
            </a:xfrm>
            <a:prstGeom prst="rect">
              <a:avLst/>
            </a:prstGeom>
          </p:spPr>
          <p:txBody>
            <a:bodyPr lIns="50800" tIns="50800" rIns="50800" bIns="50800" rtlCol="0" anchor="ctr"/>
            <a:lstStyle/>
            <a:p>
              <a:pPr algn="just">
                <a:lnSpc>
                  <a:spcPts val="3919"/>
                </a:lnSpc>
              </a:pPr>
              <a:r>
                <a:rPr lang="en-US" sz="2799">
                  <a:solidFill>
                    <a:srgbClr val="148A38"/>
                  </a:solidFill>
                  <a:latin typeface="Ahkio"/>
                  <a:ea typeface="Ahkio"/>
                  <a:cs typeface="Ahkio"/>
                  <a:sym typeface="Ahkio"/>
                </a:rPr>
                <a:t>İlgi ve Yeteneklerin Keşfi Neden Önemli?</a:t>
              </a:r>
            </a:p>
            <a:p>
              <a:pPr algn="just">
                <a:lnSpc>
                  <a:spcPts val="3919"/>
                </a:lnSpc>
              </a:pPr>
              <a:r>
                <a:rPr lang="en-US" sz="2799">
                  <a:solidFill>
                    <a:srgbClr val="000000"/>
                  </a:solidFill>
                  <a:latin typeface="Ahkio"/>
                  <a:ea typeface="Ahkio"/>
                  <a:cs typeface="Ahkio"/>
                  <a:sym typeface="Ahkio"/>
                </a:rPr>
                <a:t>Sağlıklı Sosyal Gelişim: Yeteneklerinin farkına varan çocuklar, sosyal ortamlarda kendilerini daha rahat ifade eder ve daha güçlü ilişkiler kurabilirler.</a:t>
              </a:r>
            </a:p>
            <a:p>
              <a:pPr algn="just">
                <a:lnSpc>
                  <a:spcPts val="3919"/>
                </a:lnSpc>
              </a:pPr>
              <a:endParaRPr lang="en-US" sz="2799">
                <a:solidFill>
                  <a:srgbClr val="000000"/>
                </a:solidFill>
                <a:latin typeface="Ahkio"/>
                <a:ea typeface="Ahkio"/>
                <a:cs typeface="Ahkio"/>
                <a:sym typeface="Ahkio"/>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12905860" y="7392813"/>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10387354" y="2103447"/>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2510657" y="833817"/>
            <a:ext cx="612067" cy="407303"/>
          </a:xfrm>
          <a:custGeom>
            <a:avLst/>
            <a:gdLst/>
            <a:ahLst/>
            <a:cxnLst/>
            <a:rect l="l" t="t" r="r" b="b"/>
            <a:pathLst>
              <a:path w="612067" h="407303">
                <a:moveTo>
                  <a:pt x="0" y="0"/>
                </a:moveTo>
                <a:lnTo>
                  <a:pt x="612067" y="0"/>
                </a:lnTo>
                <a:lnTo>
                  <a:pt x="612067" y="407302"/>
                </a:lnTo>
                <a:lnTo>
                  <a:pt x="0" y="40730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0" name="Freeform 10"/>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12001467" y="377697"/>
            <a:ext cx="2419506" cy="2513773"/>
          </a:xfrm>
          <a:custGeom>
            <a:avLst/>
            <a:gdLst/>
            <a:ahLst/>
            <a:cxnLst/>
            <a:rect l="l" t="t" r="r" b="b"/>
            <a:pathLst>
              <a:path w="2419506" h="2513773">
                <a:moveTo>
                  <a:pt x="0" y="0"/>
                </a:moveTo>
                <a:lnTo>
                  <a:pt x="2419507" y="0"/>
                </a:lnTo>
                <a:lnTo>
                  <a:pt x="2419507" y="2513772"/>
                </a:lnTo>
                <a:lnTo>
                  <a:pt x="0" y="2513772"/>
                </a:lnTo>
                <a:lnTo>
                  <a:pt x="0" y="0"/>
                </a:lnTo>
                <a:close/>
              </a:path>
            </a:pathLst>
          </a:custGeom>
          <a:blipFill>
            <a:blip r:embed="rId7"/>
            <a:stretch>
              <a:fillRect/>
            </a:stretch>
          </a:blipFill>
        </p:spPr>
      </p:sp>
      <p:sp>
        <p:nvSpPr>
          <p:cNvPr id="13" name="Freeform 13"/>
          <p:cNvSpPr/>
          <p:nvPr/>
        </p:nvSpPr>
        <p:spPr>
          <a:xfrm>
            <a:off x="-609403" y="6332152"/>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grpSp>
        <p:nvGrpSpPr>
          <p:cNvPr id="14" name="Group 14"/>
          <p:cNvGrpSpPr>
            <a:grpSpLocks noChangeAspect="1"/>
          </p:cNvGrpSpPr>
          <p:nvPr/>
        </p:nvGrpSpPr>
        <p:grpSpPr>
          <a:xfrm>
            <a:off x="8587656" y="2708449"/>
            <a:ext cx="4231098" cy="4231098"/>
            <a:chOff x="0" y="0"/>
            <a:chExt cx="6350000" cy="6350000"/>
          </a:xfrm>
        </p:grpSpPr>
        <p:sp>
          <p:nvSpPr>
            <p:cNvPr id="15" name="Freeform 15"/>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8"/>
              <a:stretch>
                <a:fillRect l="-25046" r="-25046"/>
              </a:stretch>
            </a:blipFill>
          </p:spPr>
        </p:sp>
        <p:sp>
          <p:nvSpPr>
            <p:cNvPr id="16" name="Freeform 16"/>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grpSp>
        <p:nvGrpSpPr>
          <p:cNvPr id="17" name="Group 17"/>
          <p:cNvGrpSpPr>
            <a:grpSpLocks noChangeAspect="1"/>
          </p:cNvGrpSpPr>
          <p:nvPr/>
        </p:nvGrpSpPr>
        <p:grpSpPr>
          <a:xfrm>
            <a:off x="13211220" y="2708449"/>
            <a:ext cx="4870102" cy="4870102"/>
            <a:chOff x="0" y="0"/>
            <a:chExt cx="6350000" cy="6350000"/>
          </a:xfrm>
        </p:grpSpPr>
        <p:sp>
          <p:nvSpPr>
            <p:cNvPr id="18" name="Freeform 18"/>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9"/>
              <a:stretch>
                <a:fillRect l="-25046" r="-25046"/>
              </a:stretch>
            </a:blipFill>
          </p:spPr>
        </p:sp>
        <p:sp>
          <p:nvSpPr>
            <p:cNvPr id="19" name="Freeform 19"/>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sp>
        <p:nvSpPr>
          <p:cNvPr id="20" name="Freeform 20"/>
          <p:cNvSpPr/>
          <p:nvPr/>
        </p:nvSpPr>
        <p:spPr>
          <a:xfrm>
            <a:off x="6781641" y="7325450"/>
            <a:ext cx="4724718" cy="4114800"/>
          </a:xfrm>
          <a:custGeom>
            <a:avLst/>
            <a:gdLst/>
            <a:ahLst/>
            <a:cxnLst/>
            <a:rect l="l" t="t" r="r" b="b"/>
            <a:pathLst>
              <a:path w="4724718" h="4114800">
                <a:moveTo>
                  <a:pt x="0" y="0"/>
                </a:moveTo>
                <a:lnTo>
                  <a:pt x="4724718" y="0"/>
                </a:lnTo>
                <a:lnTo>
                  <a:pt x="4724718"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21" name="TextBox 21"/>
          <p:cNvSpPr txBox="1"/>
          <p:nvPr/>
        </p:nvSpPr>
        <p:spPr>
          <a:xfrm>
            <a:off x="600350" y="384699"/>
            <a:ext cx="4894385" cy="1209220"/>
          </a:xfrm>
          <a:prstGeom prst="rect">
            <a:avLst/>
          </a:prstGeom>
        </p:spPr>
        <p:txBody>
          <a:bodyPr lIns="0" tIns="0" rIns="0" bIns="0" rtlCol="0" anchor="t">
            <a:spAutoFit/>
          </a:bodyPr>
          <a:lstStyle/>
          <a:p>
            <a:pPr algn="l">
              <a:lnSpc>
                <a:spcPts val="8822"/>
              </a:lnSpc>
            </a:pPr>
            <a:r>
              <a:rPr lang="en-US" sz="8911">
                <a:solidFill>
                  <a:srgbClr val="006660"/>
                </a:solidFill>
                <a:latin typeface="Ahkio"/>
                <a:ea typeface="Ahkio"/>
                <a:cs typeface="Ahkio"/>
                <a:sym typeface="Ahkio"/>
              </a:rPr>
              <a:t>Yetenek</a:t>
            </a:r>
          </a:p>
        </p:txBody>
      </p:sp>
      <p:sp>
        <p:nvSpPr>
          <p:cNvPr id="22" name="TextBox 22"/>
          <p:cNvSpPr txBox="1"/>
          <p:nvPr/>
        </p:nvSpPr>
        <p:spPr>
          <a:xfrm>
            <a:off x="600350" y="1567908"/>
            <a:ext cx="8101938" cy="6665595"/>
          </a:xfrm>
          <a:prstGeom prst="rect">
            <a:avLst/>
          </a:prstGeom>
        </p:spPr>
        <p:txBody>
          <a:bodyPr lIns="0" tIns="0" rIns="0" bIns="0" rtlCol="0" anchor="t">
            <a:spAutoFit/>
          </a:bodyPr>
          <a:lstStyle/>
          <a:p>
            <a:pPr algn="just">
              <a:lnSpc>
                <a:spcPts val="3779"/>
              </a:lnSpc>
            </a:pPr>
            <a:r>
              <a:rPr lang="en-US" sz="2700" dirty="0" err="1">
                <a:solidFill>
                  <a:srgbClr val="92B165"/>
                </a:solidFill>
                <a:latin typeface="Ahkio"/>
                <a:ea typeface="Ahkio"/>
                <a:cs typeface="Ahkio"/>
                <a:sym typeface="Ahkio"/>
              </a:rPr>
              <a:t>Yetenek</a:t>
            </a:r>
            <a:r>
              <a:rPr lang="en-US" sz="2700" dirty="0">
                <a:solidFill>
                  <a:srgbClr val="92B165"/>
                </a:solidFill>
                <a:latin typeface="Ahkio"/>
                <a:ea typeface="Ahkio"/>
                <a:cs typeface="Ahkio"/>
                <a:sym typeface="Ahkio"/>
              </a:rPr>
              <a:t>;</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bireyin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bir</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iş</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veya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etkinliği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diğerlerinden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daha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hızlı</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yapabilme</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kapasitesi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ve</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öğrenme</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gücüdür</a:t>
            </a:r>
            <a:r>
              <a:rPr lang="en-US" sz="2700" dirty="0">
                <a:solidFill>
                  <a:srgbClr val="010101"/>
                </a:solidFill>
                <a:latin typeface="Ahkio"/>
                <a:ea typeface="Ahkio"/>
                <a:cs typeface="Ahkio"/>
                <a:sym typeface="Ahkio"/>
              </a:rPr>
              <a:t>.</a:t>
            </a:r>
          </a:p>
          <a:p>
            <a:pPr algn="just">
              <a:lnSpc>
                <a:spcPts val="3779"/>
              </a:lnSpc>
            </a:pPr>
            <a:r>
              <a:rPr lang="en-US" sz="2700" dirty="0">
                <a:solidFill>
                  <a:srgbClr val="010101"/>
                </a:solidFill>
                <a:latin typeface="Ahkio"/>
                <a:ea typeface="Ahkio"/>
                <a:cs typeface="Ahkio"/>
                <a:sym typeface="Ahkio"/>
              </a:rPr>
              <a:t> Her </a:t>
            </a:r>
            <a:r>
              <a:rPr lang="en-US" sz="2700" dirty="0" err="1">
                <a:solidFill>
                  <a:srgbClr val="010101"/>
                </a:solidFill>
                <a:latin typeface="Ahkio"/>
                <a:ea typeface="Ahkio"/>
                <a:cs typeface="Ahkio"/>
                <a:sym typeface="Ahkio"/>
              </a:rPr>
              <a:t>çocuğun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yetenek</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alanı</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farklıdır</a:t>
            </a:r>
            <a:r>
              <a:rPr lang="en-US" sz="2700" dirty="0">
                <a:solidFill>
                  <a:srgbClr val="010101"/>
                </a:solidFill>
                <a:latin typeface="Ahkio"/>
                <a:ea typeface="Ahkio"/>
                <a:cs typeface="Ahkio"/>
                <a:sym typeface="Ahkio"/>
              </a:rPr>
              <a:t>.</a:t>
            </a:r>
          </a:p>
          <a:p>
            <a:pPr algn="just">
              <a:lnSpc>
                <a:spcPts val="3779"/>
              </a:lnSpc>
            </a:pPr>
            <a:r>
              <a:rPr lang="en-US" sz="2700" dirty="0" err="1">
                <a:solidFill>
                  <a:srgbClr val="010101"/>
                </a:solidFill>
                <a:latin typeface="Ahkio"/>
                <a:ea typeface="Ahkio"/>
                <a:cs typeface="Ahkio"/>
                <a:sym typeface="Ahkio"/>
              </a:rPr>
              <a:t>Yetenek</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genel</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olarak</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kalıtsaldır</a:t>
            </a:r>
            <a:r>
              <a:rPr lang="en-US" sz="2700" dirty="0">
                <a:solidFill>
                  <a:srgbClr val="010101"/>
                </a:solidFill>
                <a:latin typeface="Ahkio"/>
                <a:ea typeface="Ahkio"/>
                <a:cs typeface="Ahkio"/>
                <a:sym typeface="Ahkio"/>
              </a:rPr>
              <a:t>.</a:t>
            </a:r>
          </a:p>
          <a:p>
            <a:pPr algn="just">
              <a:lnSpc>
                <a:spcPts val="3779"/>
              </a:lnSpc>
            </a:pPr>
            <a:r>
              <a:rPr lang="en-US" sz="2700" dirty="0" err="1">
                <a:solidFill>
                  <a:srgbClr val="010101"/>
                </a:solidFill>
                <a:latin typeface="Ahkio"/>
                <a:ea typeface="Ahkio"/>
                <a:cs typeface="Ahkio"/>
                <a:sym typeface="Ahkio"/>
              </a:rPr>
              <a:t>Çocuğun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yeteneği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olduğu</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alana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ilgisi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varsa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ve</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çevresel</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koşulları</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bu</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ilgisini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destekliyorsa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çocuğun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becerisi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gelişecektir</a:t>
            </a:r>
            <a:r>
              <a:rPr lang="en-US" sz="2700" dirty="0">
                <a:solidFill>
                  <a:srgbClr val="010101"/>
                </a:solidFill>
                <a:latin typeface="Ahkio"/>
                <a:ea typeface="Ahkio"/>
                <a:cs typeface="Ahkio"/>
                <a:sym typeface="Ahkio"/>
              </a:rPr>
              <a:t>.</a:t>
            </a:r>
          </a:p>
          <a:p>
            <a:pPr algn="just">
              <a:lnSpc>
                <a:spcPts val="3779"/>
              </a:lnSpc>
            </a:pPr>
            <a:r>
              <a:rPr lang="en-US" sz="2700" dirty="0" err="1">
                <a:solidFill>
                  <a:srgbClr val="010101"/>
                </a:solidFill>
                <a:latin typeface="Ahkio"/>
                <a:ea typeface="Ahkio"/>
                <a:cs typeface="Ahkio"/>
                <a:sym typeface="Ahkio"/>
              </a:rPr>
              <a:t>Desteklenmeyen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yetenek</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alanları</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zamanla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körelir</a:t>
            </a:r>
            <a:r>
              <a:rPr lang="en-US" sz="2700" dirty="0">
                <a:solidFill>
                  <a:srgbClr val="010101"/>
                </a:solidFill>
                <a:latin typeface="Ahkio"/>
                <a:ea typeface="Ahkio"/>
                <a:cs typeface="Ahkio"/>
                <a:sym typeface="Ahkio"/>
              </a:rPr>
              <a:t>.</a:t>
            </a:r>
          </a:p>
          <a:p>
            <a:pPr algn="just">
              <a:lnSpc>
                <a:spcPts val="3779"/>
              </a:lnSpc>
            </a:pPr>
            <a:r>
              <a:rPr lang="en-US" sz="2700" dirty="0">
                <a:solidFill>
                  <a:srgbClr val="010101"/>
                </a:solidFill>
                <a:latin typeface="Ahkio"/>
                <a:ea typeface="Ahkio"/>
                <a:cs typeface="Ahkio"/>
                <a:sym typeface="Ahkio"/>
              </a:rPr>
              <a:t>Her </a:t>
            </a:r>
            <a:r>
              <a:rPr lang="en-US" sz="2700" dirty="0" err="1">
                <a:solidFill>
                  <a:srgbClr val="010101"/>
                </a:solidFill>
                <a:latin typeface="Ahkio"/>
                <a:ea typeface="Ahkio"/>
                <a:cs typeface="Ahkio"/>
                <a:sym typeface="Ahkio"/>
              </a:rPr>
              <a:t>çocuğun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birden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fazla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yeteneği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vardır</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Ancak</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keşfedilmesi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ve</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geliştirilmesi</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gerekir</a:t>
            </a:r>
            <a:r>
              <a:rPr lang="en-US" sz="2700" dirty="0">
                <a:solidFill>
                  <a:srgbClr val="010101"/>
                </a:solidFill>
                <a:latin typeface="Ahkio"/>
                <a:ea typeface="Ahkio"/>
                <a:cs typeface="Ahkio"/>
                <a:sym typeface="Ahkio"/>
              </a:rPr>
              <a:t>.</a:t>
            </a:r>
          </a:p>
          <a:p>
            <a:pPr algn="just">
              <a:lnSpc>
                <a:spcPts val="3779"/>
              </a:lnSpc>
            </a:pPr>
            <a:r>
              <a:rPr lang="en-US" sz="2700" dirty="0" err="1">
                <a:solidFill>
                  <a:srgbClr val="010101"/>
                </a:solidFill>
                <a:latin typeface="Ahkio"/>
                <a:ea typeface="Ahkio"/>
                <a:cs typeface="Ahkio"/>
                <a:sym typeface="Ahkio"/>
              </a:rPr>
              <a:t>Doğuştan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gelen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yetenekler</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kullanıma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bağlı</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olarak</a:t>
            </a:r>
            <a:r>
              <a:rPr lang="en-US" sz="2700" dirty="0">
                <a:solidFill>
                  <a:srgbClr val="010101"/>
                </a:solidFill>
                <a:latin typeface="Ahkio"/>
                <a:ea typeface="Ahkio"/>
                <a:cs typeface="Ahkio"/>
                <a:sym typeface="Ahkio"/>
              </a:rPr>
              <a:t>  3-15  </a:t>
            </a:r>
            <a:r>
              <a:rPr lang="en-US" sz="2700" dirty="0" err="1">
                <a:solidFill>
                  <a:srgbClr val="010101"/>
                </a:solidFill>
                <a:latin typeface="Ahkio"/>
                <a:ea typeface="Ahkio"/>
                <a:cs typeface="Ahkio"/>
                <a:sym typeface="Ahkio"/>
              </a:rPr>
              <a:t>yaşları</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arasında</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gelişir</a:t>
            </a:r>
            <a:r>
              <a:rPr lang="en-US" sz="2700" dirty="0">
                <a:solidFill>
                  <a:srgbClr val="010101"/>
                </a:solidFill>
                <a:latin typeface="Ahkio"/>
                <a:ea typeface="Ahkio"/>
                <a:cs typeface="Ahkio"/>
                <a:sym typeface="Ahkio"/>
              </a:rPr>
              <a:t>.  15 </a:t>
            </a:r>
            <a:r>
              <a:rPr lang="en-US" sz="2700" dirty="0" err="1">
                <a:solidFill>
                  <a:srgbClr val="010101"/>
                </a:solidFill>
                <a:latin typeface="Ahkio"/>
                <a:ea typeface="Ahkio"/>
                <a:cs typeface="Ahkio"/>
                <a:sym typeface="Ahkio"/>
              </a:rPr>
              <a:t>yaşından</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sonra</a:t>
            </a:r>
            <a:r>
              <a:rPr lang="en-US" sz="2700" dirty="0">
                <a:solidFill>
                  <a:srgbClr val="010101"/>
                </a:solidFill>
                <a:latin typeface="Ahkio"/>
                <a:ea typeface="Ahkio"/>
                <a:cs typeface="Ahkio"/>
                <a:sym typeface="Ahkio"/>
              </a:rPr>
              <a:t> yeni </a:t>
            </a:r>
            <a:r>
              <a:rPr lang="en-US" sz="2700" dirty="0" err="1">
                <a:solidFill>
                  <a:srgbClr val="010101"/>
                </a:solidFill>
                <a:latin typeface="Ahkio"/>
                <a:ea typeface="Ahkio"/>
                <a:cs typeface="Ahkio"/>
                <a:sym typeface="Ahkio"/>
              </a:rPr>
              <a:t>yetenek</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geliştirmek</a:t>
            </a:r>
            <a:r>
              <a:rPr lang="en-US" sz="2700" dirty="0">
                <a:solidFill>
                  <a:srgbClr val="010101"/>
                </a:solidFill>
                <a:latin typeface="Ahkio"/>
                <a:ea typeface="Ahkio"/>
                <a:cs typeface="Ahkio"/>
                <a:sym typeface="Ahkio"/>
              </a:rPr>
              <a:t> </a:t>
            </a:r>
            <a:r>
              <a:rPr lang="en-US" sz="2700" dirty="0" err="1">
                <a:solidFill>
                  <a:srgbClr val="010101"/>
                </a:solidFill>
                <a:latin typeface="Ahkio"/>
                <a:ea typeface="Ahkio"/>
                <a:cs typeface="Ahkio"/>
                <a:sym typeface="Ahkio"/>
              </a:rPr>
              <a:t>olanaksızdır</a:t>
            </a:r>
            <a:r>
              <a:rPr lang="en-US" sz="2700" dirty="0">
                <a:solidFill>
                  <a:srgbClr val="010101"/>
                </a:solidFill>
                <a:latin typeface="Ahkio"/>
                <a:ea typeface="Ahkio"/>
                <a:cs typeface="Ahkio"/>
                <a:sym typeface="Ahkio"/>
              </a:rPr>
              <a:t>.</a:t>
            </a:r>
          </a:p>
          <a:p>
            <a:pPr algn="just">
              <a:lnSpc>
                <a:spcPts val="3779"/>
              </a:lnSpc>
            </a:pPr>
            <a:endParaRPr lang="en-US" sz="2700" dirty="0">
              <a:solidFill>
                <a:srgbClr val="010101"/>
              </a:solidFill>
              <a:latin typeface="Ahkio"/>
              <a:ea typeface="Ahkio"/>
              <a:cs typeface="Ahkio"/>
              <a:sym typeface="Ahkio"/>
            </a:endParaRPr>
          </a:p>
          <a:p>
            <a:pPr algn="just">
              <a:lnSpc>
                <a:spcPts val="3779"/>
              </a:lnSpc>
              <a:spcBef>
                <a:spcPct val="0"/>
              </a:spcBef>
            </a:pPr>
            <a:endParaRPr lang="en-US" sz="2700" dirty="0">
              <a:solidFill>
                <a:srgbClr val="010101"/>
              </a:solidFill>
              <a:latin typeface="Ahkio"/>
              <a:ea typeface="Ahkio"/>
              <a:cs typeface="Ahkio"/>
              <a:sym typeface="Ahki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sp>
        <p:nvSpPr>
          <p:cNvPr id="10" name="Freeform 10"/>
          <p:cNvSpPr/>
          <p:nvPr/>
        </p:nvSpPr>
        <p:spPr>
          <a:xfrm>
            <a:off x="5130542" y="6762999"/>
            <a:ext cx="7315200" cy="4083212"/>
          </a:xfrm>
          <a:custGeom>
            <a:avLst/>
            <a:gdLst/>
            <a:ahLst/>
            <a:cxnLst/>
            <a:rect l="l" t="t" r="r" b="b"/>
            <a:pathLst>
              <a:path w="7315200" h="4083212">
                <a:moveTo>
                  <a:pt x="0" y="0"/>
                </a:moveTo>
                <a:lnTo>
                  <a:pt x="7315200" y="0"/>
                </a:lnTo>
                <a:lnTo>
                  <a:pt x="7315200" y="4083211"/>
                </a:lnTo>
                <a:lnTo>
                  <a:pt x="0" y="40832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1" name="TextBox 11"/>
          <p:cNvSpPr txBox="1"/>
          <p:nvPr/>
        </p:nvSpPr>
        <p:spPr>
          <a:xfrm>
            <a:off x="277714" y="462556"/>
            <a:ext cx="16029085" cy="6890091"/>
          </a:xfrm>
          <a:prstGeom prst="rect">
            <a:avLst/>
          </a:prstGeom>
        </p:spPr>
        <p:txBody>
          <a:bodyPr wrap="square" lIns="0" tIns="0" rIns="0" bIns="0" rtlCol="0" anchor="t">
            <a:spAutoFit/>
          </a:bodyPr>
          <a:lstStyle/>
          <a:p>
            <a:pPr algn="just">
              <a:lnSpc>
                <a:spcPts val="3640"/>
              </a:lnSpc>
            </a:pPr>
            <a:r>
              <a:rPr lang="en-US" sz="2800" dirty="0" err="1">
                <a:solidFill>
                  <a:srgbClr val="006660"/>
                </a:solidFill>
                <a:latin typeface="Ahkio"/>
                <a:ea typeface="Ahkio"/>
                <a:cs typeface="Ahkio"/>
                <a:sym typeface="Ahkio"/>
              </a:rPr>
              <a:t>Çoklu</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Zeka</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Kuramı</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ile</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Çocukları</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Desteklemek</a:t>
            </a:r>
            <a:endParaRPr lang="en-US" sz="2800" dirty="0">
              <a:solidFill>
                <a:srgbClr val="006660"/>
              </a:solidFill>
              <a:latin typeface="Ahkio"/>
              <a:ea typeface="Ahkio"/>
              <a:cs typeface="Ahkio"/>
              <a:sym typeface="Ahkio"/>
            </a:endParaRPr>
          </a:p>
          <a:p>
            <a:pPr algn="just">
              <a:lnSpc>
                <a:spcPts val="3640"/>
              </a:lnSpc>
            </a:pPr>
            <a:r>
              <a:rPr lang="en-US" sz="2800" dirty="0" err="1">
                <a:solidFill>
                  <a:srgbClr val="000000"/>
                </a:solidFill>
                <a:latin typeface="Ahkio"/>
                <a:ea typeface="Ahkio"/>
                <a:cs typeface="Ahkio"/>
                <a:sym typeface="Ahkio"/>
              </a:rPr>
              <a:t>Çocuklarınızı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desteklerken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onların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hangi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zeka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türlerinde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daha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baskın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olduklarını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gözlemleyerek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alanlara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uygun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aktiviteler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seçebilirsiniz</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Örneğin</a:t>
            </a:r>
            <a:r>
              <a:rPr lang="en-US" sz="2800" dirty="0">
                <a:solidFill>
                  <a:srgbClr val="000000"/>
                </a:solidFill>
                <a:latin typeface="Ahkio"/>
                <a:ea typeface="Ahkio"/>
                <a:cs typeface="Ahkio"/>
                <a:sym typeface="Ahkio"/>
              </a:rPr>
              <a:t>:</a:t>
            </a:r>
          </a:p>
          <a:p>
            <a:pPr algn="just">
              <a:lnSpc>
                <a:spcPts val="3640"/>
              </a:lnSpc>
            </a:pPr>
            <a:r>
              <a:rPr lang="en-US" sz="2800" dirty="0" err="1">
                <a:solidFill>
                  <a:srgbClr val="F79425"/>
                </a:solidFill>
                <a:latin typeface="Ahkio"/>
                <a:ea typeface="Ahkio"/>
                <a:cs typeface="Ahkio"/>
                <a:sym typeface="Ahkio"/>
              </a:rPr>
              <a:t>Sözel</a:t>
            </a:r>
            <a:r>
              <a:rPr lang="en-US" sz="2800" dirty="0">
                <a:solidFill>
                  <a:srgbClr val="F79425"/>
                </a:solidFill>
                <a:latin typeface="Ahkio"/>
                <a:ea typeface="Ahkio"/>
                <a:cs typeface="Ahkio"/>
                <a:sym typeface="Ahkio"/>
              </a:rPr>
              <a:t> - </a:t>
            </a:r>
            <a:r>
              <a:rPr lang="en-US" sz="2800" dirty="0" err="1">
                <a:solidFill>
                  <a:srgbClr val="F79425"/>
                </a:solidFill>
                <a:latin typeface="Ahkio"/>
                <a:ea typeface="Ahkio"/>
                <a:cs typeface="Ahkio"/>
                <a:sym typeface="Ahkio"/>
              </a:rPr>
              <a:t>Dilsel</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için</a:t>
            </a:r>
            <a:r>
              <a:rPr lang="en-US" sz="2800" dirty="0">
                <a:solidFill>
                  <a:srgbClr val="F79425"/>
                </a:solidFill>
                <a:latin typeface="Ahkio"/>
                <a:ea typeface="Ahkio"/>
                <a:cs typeface="Ahkio"/>
                <a:sym typeface="Ahkio"/>
              </a:rPr>
              <a:t>:</a:t>
            </a:r>
            <a:r>
              <a:rPr lang="en-US" sz="2800" dirty="0">
                <a:solidFill>
                  <a:srgbClr val="006660"/>
                </a:solidFill>
                <a:latin typeface="Ahkio"/>
                <a:ea typeface="Ahkio"/>
                <a:cs typeface="Ahkio"/>
                <a:sym typeface="Ahkio"/>
              </a:rPr>
              <a:t> </a:t>
            </a:r>
            <a:r>
              <a:rPr lang="en-US" sz="2800" dirty="0" err="1">
                <a:solidFill>
                  <a:srgbClr val="000000"/>
                </a:solidFill>
                <a:latin typeface="Ahkio"/>
                <a:ea typeface="Ahkio"/>
                <a:cs typeface="Ahkio"/>
                <a:sym typeface="Ahkio"/>
              </a:rPr>
              <a:t>Akademik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başarıyla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ilişkili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genel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zekanın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temel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unsurudur</a:t>
            </a:r>
            <a:r>
              <a:rPr lang="en-US" sz="2800" dirty="0">
                <a:solidFill>
                  <a:srgbClr val="000000"/>
                </a:solidFill>
                <a:latin typeface="Ahkio"/>
                <a:ea typeface="Ahkio"/>
                <a:cs typeface="Ahkio"/>
                <a:sym typeface="Ahkio"/>
              </a:rPr>
              <a:t>. Okuma, </a:t>
            </a:r>
            <a:r>
              <a:rPr lang="en-US" sz="2800" dirty="0" err="1">
                <a:solidFill>
                  <a:srgbClr val="000000"/>
                </a:solidFill>
                <a:latin typeface="Ahkio"/>
                <a:ea typeface="Ahkio"/>
                <a:cs typeface="Ahkio"/>
                <a:sym typeface="Ahkio"/>
              </a:rPr>
              <a:t>yazma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dinleme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konuşmada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kelimeleri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etkili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kullanma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yeteneğidir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Hikaye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anlatma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kitap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okuma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yazı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yazma</a:t>
            </a:r>
            <a:r>
              <a:rPr lang="en-US" sz="2800" dirty="0">
                <a:solidFill>
                  <a:srgbClr val="000000"/>
                </a:solidFill>
                <a:latin typeface="Ahkio"/>
                <a:ea typeface="Ahkio"/>
                <a:cs typeface="Ahkio"/>
                <a:sym typeface="Ahkio"/>
              </a:rPr>
              <a:t>.</a:t>
            </a:r>
          </a:p>
          <a:p>
            <a:pPr algn="just">
              <a:lnSpc>
                <a:spcPts val="3640"/>
              </a:lnSpc>
            </a:pPr>
            <a:r>
              <a:rPr lang="en-US" sz="2800" dirty="0" err="1">
                <a:solidFill>
                  <a:srgbClr val="F79425"/>
                </a:solidFill>
                <a:latin typeface="Ahkio"/>
                <a:ea typeface="Ahkio"/>
                <a:cs typeface="Ahkio"/>
                <a:sym typeface="Ahkio"/>
              </a:rPr>
              <a:t>Mantıksal</a:t>
            </a:r>
            <a:r>
              <a:rPr lang="en-US" sz="2800" dirty="0">
                <a:solidFill>
                  <a:srgbClr val="F79425"/>
                </a:solidFill>
                <a:latin typeface="Ahkio"/>
                <a:ea typeface="Ahkio"/>
                <a:cs typeface="Ahkio"/>
                <a:sym typeface="Ahkio"/>
              </a:rPr>
              <a:t> - </a:t>
            </a:r>
            <a:r>
              <a:rPr lang="en-US" sz="2800" dirty="0" err="1">
                <a:solidFill>
                  <a:srgbClr val="F79425"/>
                </a:solidFill>
                <a:latin typeface="Ahkio"/>
                <a:ea typeface="Ahkio"/>
                <a:cs typeface="Ahkio"/>
                <a:sym typeface="Ahkio"/>
              </a:rPr>
              <a:t>Matematiksel</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için</a:t>
            </a:r>
            <a:r>
              <a:rPr lang="en-US" sz="2800" dirty="0">
                <a:solidFill>
                  <a:srgbClr val="F79425"/>
                </a:solidFill>
                <a:latin typeface="Ahkio"/>
                <a:ea typeface="Ahkio"/>
                <a:cs typeface="Ahkio"/>
                <a:sym typeface="Ahkio"/>
              </a:rPr>
              <a:t>:</a:t>
            </a:r>
            <a:r>
              <a:rPr lang="en-US" sz="2800" dirty="0">
                <a:solidFill>
                  <a:srgbClr val="006660"/>
                </a:solidFill>
                <a:latin typeface="Ahkio"/>
                <a:ea typeface="Ahkio"/>
                <a:cs typeface="Ahkio"/>
                <a:sym typeface="Ahkio"/>
              </a:rPr>
              <a:t> </a:t>
            </a:r>
            <a:r>
              <a:rPr lang="en-US" sz="2800" dirty="0" err="1">
                <a:solidFill>
                  <a:srgbClr val="000000"/>
                </a:solidFill>
                <a:latin typeface="Ahkio"/>
                <a:ea typeface="Ahkio"/>
                <a:cs typeface="Ahkio"/>
                <a:sym typeface="Ahkio"/>
              </a:rPr>
              <a:t>Genel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zekanın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temel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unsurlarından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biridir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Hesaplama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becerisi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mantıksal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nedensellik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ilişkisi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kurma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karmaşık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problemleri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çözme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becerilerini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kapsar</a:t>
            </a:r>
            <a:r>
              <a:rPr lang="en-US" sz="2800" dirty="0">
                <a:solidFill>
                  <a:srgbClr val="000000"/>
                </a:solidFill>
                <a:latin typeface="Ahkio"/>
                <a:ea typeface="Ahkio"/>
                <a:cs typeface="Ahkio"/>
                <a:sym typeface="Ahkio"/>
              </a:rPr>
              <a:t>. Problem </a:t>
            </a:r>
            <a:r>
              <a:rPr lang="en-US" sz="2800" dirty="0" err="1">
                <a:solidFill>
                  <a:srgbClr val="000000"/>
                </a:solidFill>
                <a:latin typeface="Ahkio"/>
                <a:ea typeface="Ahkio"/>
                <a:cs typeface="Ahkio"/>
                <a:sym typeface="Ahkio"/>
              </a:rPr>
              <a:t>çözme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oyunları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matematik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etkinlikleri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strateji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oyunları</a:t>
            </a:r>
            <a:r>
              <a:rPr lang="en-US" sz="2800" dirty="0">
                <a:solidFill>
                  <a:srgbClr val="000000"/>
                </a:solidFill>
                <a:latin typeface="Ahkio"/>
                <a:ea typeface="Ahkio"/>
                <a:cs typeface="Ahkio"/>
                <a:sym typeface="Ahkio"/>
              </a:rPr>
              <a:t>.</a:t>
            </a:r>
          </a:p>
          <a:p>
            <a:pPr algn="just">
              <a:lnSpc>
                <a:spcPts val="3640"/>
              </a:lnSpc>
            </a:pPr>
            <a:r>
              <a:rPr lang="en-US" sz="2800" dirty="0" err="1">
                <a:solidFill>
                  <a:srgbClr val="F79425"/>
                </a:solidFill>
                <a:latin typeface="Ahkio"/>
                <a:ea typeface="Ahkio"/>
                <a:cs typeface="Ahkio"/>
                <a:sym typeface="Ahkio"/>
              </a:rPr>
              <a:t>Görsel</a:t>
            </a:r>
            <a:r>
              <a:rPr lang="en-US" sz="2800" dirty="0">
                <a:solidFill>
                  <a:srgbClr val="F79425"/>
                </a:solidFill>
                <a:latin typeface="Ahkio"/>
                <a:ea typeface="Ahkio"/>
                <a:cs typeface="Ahkio"/>
                <a:sym typeface="Ahkio"/>
              </a:rPr>
              <a:t> - </a:t>
            </a:r>
            <a:r>
              <a:rPr lang="en-US" sz="2800" dirty="0" err="1">
                <a:solidFill>
                  <a:srgbClr val="F79425"/>
                </a:solidFill>
                <a:latin typeface="Ahkio"/>
                <a:ea typeface="Ahkio"/>
                <a:cs typeface="Ahkio"/>
                <a:sym typeface="Ahkio"/>
              </a:rPr>
              <a:t>Mekansal</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için</a:t>
            </a:r>
            <a:r>
              <a:rPr lang="en-US" sz="2800" dirty="0">
                <a:solidFill>
                  <a:srgbClr val="F79425"/>
                </a:solidFill>
                <a:latin typeface="Ahkio"/>
                <a:ea typeface="Ahkio"/>
                <a:cs typeface="Ahkio"/>
                <a:sym typeface="Ahkio"/>
              </a:rPr>
              <a:t>: </a:t>
            </a:r>
            <a:r>
              <a:rPr lang="en-US" sz="2800" dirty="0" err="1">
                <a:solidFill>
                  <a:srgbClr val="000000"/>
                </a:solidFill>
                <a:latin typeface="Ahkio"/>
                <a:ea typeface="Ahkio"/>
                <a:cs typeface="Ahkio"/>
                <a:sym typeface="Ahkio"/>
              </a:rPr>
              <a:t>Görsel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bedensel</a:t>
            </a:r>
            <a:r>
              <a:rPr lang="en-US" sz="2800" dirty="0">
                <a:solidFill>
                  <a:srgbClr val="000000"/>
                </a:solidFill>
                <a:latin typeface="Ahkio"/>
                <a:ea typeface="Ahkio"/>
                <a:cs typeface="Ahkio"/>
                <a:sym typeface="Ahkio"/>
              </a:rPr>
              <a:t>, sportif </a:t>
            </a:r>
            <a:r>
              <a:rPr lang="en-US" sz="2800" dirty="0" err="1">
                <a:solidFill>
                  <a:srgbClr val="000000"/>
                </a:solidFill>
                <a:latin typeface="Ahkio"/>
                <a:ea typeface="Ahkio"/>
                <a:cs typeface="Ahkio"/>
                <a:sym typeface="Ahkio"/>
              </a:rPr>
              <a:t>becerileri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dikkat</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kontrol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çeviklik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gibi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özellikleri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kapsayan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zeka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türüdür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Resim</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yapma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fotoğrafçılık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veya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mimari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tasarım</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etkinlikleri</a:t>
            </a:r>
            <a:r>
              <a:rPr lang="en-US" sz="2800" dirty="0">
                <a:solidFill>
                  <a:srgbClr val="000000"/>
                </a:solidFill>
                <a:latin typeface="Ahkio"/>
                <a:ea typeface="Ahkio"/>
                <a:cs typeface="Ahkio"/>
                <a:sym typeface="Ahkio"/>
              </a:rPr>
              <a:t>.</a:t>
            </a:r>
          </a:p>
          <a:p>
            <a:pPr algn="just">
              <a:lnSpc>
                <a:spcPts val="3640"/>
              </a:lnSpc>
            </a:pPr>
            <a:r>
              <a:rPr lang="en-US" sz="2800" dirty="0" err="1">
                <a:solidFill>
                  <a:srgbClr val="F79425"/>
                </a:solidFill>
                <a:latin typeface="Ahkio"/>
                <a:ea typeface="Ahkio"/>
                <a:cs typeface="Ahkio"/>
                <a:sym typeface="Ahkio"/>
              </a:rPr>
              <a:t>Müziksel</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için</a:t>
            </a:r>
            <a:r>
              <a:rPr lang="en-US" sz="2800" dirty="0">
                <a:solidFill>
                  <a:srgbClr val="F79425"/>
                </a:solidFill>
                <a:latin typeface="Ahkio"/>
                <a:ea typeface="Ahkio"/>
                <a:cs typeface="Ahkio"/>
                <a:sym typeface="Ahkio"/>
              </a:rPr>
              <a:t>: </a:t>
            </a:r>
            <a:r>
              <a:rPr lang="en-US" sz="2800" dirty="0" err="1">
                <a:solidFill>
                  <a:srgbClr val="000000"/>
                </a:solidFill>
                <a:latin typeface="Ahkio"/>
                <a:ea typeface="Ahkio"/>
                <a:cs typeface="Ahkio"/>
                <a:sym typeface="Ahkio"/>
              </a:rPr>
              <a:t>Sesin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ritim</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tınısına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ayrıca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sesin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duygusal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boyutuna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duyarlı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olmayı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gerektiren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becerileri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kapsar</a:t>
            </a:r>
            <a:r>
              <a:rPr lang="en-US" sz="2800" dirty="0">
                <a:solidFill>
                  <a:srgbClr val="000000"/>
                </a:solidFill>
                <a:latin typeface="Ahkio"/>
                <a:ea typeface="Ahkio"/>
                <a:cs typeface="Ahkio"/>
                <a:sym typeface="Ahkio"/>
              </a:rPr>
              <a:t>.</a:t>
            </a:r>
            <a:r>
              <a:rPr lang="en-US" sz="2800" dirty="0">
                <a:solidFill>
                  <a:srgbClr val="F79425"/>
                </a:solidFill>
                <a:latin typeface="Ahkio"/>
                <a:ea typeface="Ahkio"/>
                <a:cs typeface="Ahkio"/>
                <a:sym typeface="Ahkio"/>
              </a:rPr>
              <a:t> </a:t>
            </a:r>
            <a:r>
              <a:rPr lang="en-US" sz="2800" dirty="0" err="1">
                <a:solidFill>
                  <a:srgbClr val="000000"/>
                </a:solidFill>
                <a:latin typeface="Ahkio"/>
                <a:ea typeface="Ahkio"/>
                <a:cs typeface="Ahkio"/>
                <a:sym typeface="Ahkio"/>
              </a:rPr>
              <a:t>Müzik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dinleme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enstrüman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çalma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veya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şarkı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söyleme</a:t>
            </a:r>
            <a:r>
              <a:rPr lang="en-US" sz="2800" dirty="0">
                <a:solidFill>
                  <a:srgbClr val="000000"/>
                </a:solidFill>
                <a:latin typeface="Ahkio"/>
                <a:ea typeface="Ahkio"/>
                <a:cs typeface="Ahkio"/>
                <a:sym typeface="Ahkio"/>
              </a:rPr>
              <a:t>.</a:t>
            </a:r>
          </a:p>
          <a:p>
            <a:pPr algn="just">
              <a:lnSpc>
                <a:spcPts val="3640"/>
              </a:lnSpc>
            </a:pPr>
            <a:r>
              <a:rPr lang="en-US" sz="2800" dirty="0" err="1">
                <a:solidFill>
                  <a:srgbClr val="F79425"/>
                </a:solidFill>
                <a:latin typeface="Ahkio"/>
                <a:ea typeface="Ahkio"/>
                <a:cs typeface="Ahkio"/>
                <a:sym typeface="Ahkio"/>
              </a:rPr>
              <a:t>Bedensel-Kinestetik</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için</a:t>
            </a:r>
            <a:r>
              <a:rPr lang="en-US" sz="2800" dirty="0">
                <a:solidFill>
                  <a:srgbClr val="F79425"/>
                </a:solidFill>
                <a:latin typeface="Ahkio"/>
                <a:ea typeface="Ahkio"/>
                <a:cs typeface="Ahkio"/>
                <a:sym typeface="Ahkio"/>
              </a:rPr>
              <a:t>:</a:t>
            </a:r>
            <a:r>
              <a:rPr lang="en-US" sz="2800" dirty="0">
                <a:solidFill>
                  <a:srgbClr val="006660"/>
                </a:solidFill>
                <a:latin typeface="Ahkio"/>
                <a:ea typeface="Ahkio"/>
                <a:cs typeface="Ahkio"/>
                <a:sym typeface="Ahkio"/>
              </a:rPr>
              <a:t> </a:t>
            </a:r>
            <a:r>
              <a:rPr lang="en-US" sz="2800" dirty="0">
                <a:solidFill>
                  <a:srgbClr val="000000"/>
                </a:solidFill>
                <a:latin typeface="Ahkio"/>
                <a:ea typeface="Ahkio"/>
                <a:cs typeface="Ahkio"/>
                <a:sym typeface="Ahkio"/>
              </a:rPr>
              <a:t>Bu </a:t>
            </a:r>
            <a:r>
              <a:rPr lang="en-US" sz="2800" dirty="0" err="1">
                <a:solidFill>
                  <a:srgbClr val="000000"/>
                </a:solidFill>
                <a:latin typeface="Ahkio"/>
                <a:ea typeface="Ahkio"/>
                <a:cs typeface="Ahkio"/>
                <a:sym typeface="Ahkio"/>
              </a:rPr>
              <a:t>zeka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türü</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bedensel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etkinliklerde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başarılı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olmayı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sağlar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Spor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aktiviteleri</a:t>
            </a:r>
            <a:r>
              <a:rPr lang="en-US" sz="2800" dirty="0">
                <a:solidFill>
                  <a:srgbClr val="000000"/>
                </a:solidFill>
                <a:latin typeface="Ahkio"/>
                <a:ea typeface="Ahkio"/>
                <a:cs typeface="Ahkio"/>
                <a:sym typeface="Ahkio"/>
              </a:rPr>
              <a:t>, dans </a:t>
            </a:r>
            <a:r>
              <a:rPr lang="en-US" sz="2800" dirty="0" err="1">
                <a:solidFill>
                  <a:srgbClr val="000000"/>
                </a:solidFill>
                <a:latin typeface="Ahkio"/>
                <a:ea typeface="Ahkio"/>
                <a:cs typeface="Ahkio"/>
                <a:sym typeface="Ahkio"/>
              </a:rPr>
              <a:t>veya</a:t>
            </a:r>
            <a:r>
              <a:rPr lang="en-US" sz="2800" dirty="0">
                <a:solidFill>
                  <a:srgbClr val="000000"/>
                </a:solidFill>
                <a:latin typeface="Ahkio"/>
                <a:ea typeface="Ahkio"/>
                <a:cs typeface="Ahkio"/>
                <a:sym typeface="Ahkio"/>
              </a:rPr>
              <a:t> drama.</a:t>
            </a:r>
          </a:p>
          <a:p>
            <a:pPr algn="just">
              <a:lnSpc>
                <a:spcPts val="3640"/>
              </a:lnSpc>
              <a:spcBef>
                <a:spcPct val="0"/>
              </a:spcBef>
            </a:pPr>
            <a:endParaRPr lang="en-US" sz="2800" dirty="0">
              <a:solidFill>
                <a:srgbClr val="000000"/>
              </a:solidFill>
              <a:latin typeface="Ahkio"/>
              <a:ea typeface="Ahkio"/>
              <a:cs typeface="Ahkio"/>
              <a:sym typeface="Ahki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1391181" y="8239139"/>
            <a:ext cx="20869958" cy="11317430"/>
          </a:xfrm>
          <a:custGeom>
            <a:avLst/>
            <a:gdLst/>
            <a:ahLst/>
            <a:cxnLst/>
            <a:rect l="l" t="t" r="r" b="b"/>
            <a:pathLst>
              <a:path w="20869958" h="11317430">
                <a:moveTo>
                  <a:pt x="0" y="0"/>
                </a:moveTo>
                <a:lnTo>
                  <a:pt x="20869958" y="0"/>
                </a:lnTo>
                <a:lnTo>
                  <a:pt x="20869958" y="11317429"/>
                </a:lnTo>
                <a:lnTo>
                  <a:pt x="0" y="11317429"/>
                </a:lnTo>
                <a:lnTo>
                  <a:pt x="0" y="0"/>
                </a:lnTo>
                <a:close/>
              </a:path>
            </a:pathLst>
          </a:custGeom>
          <a:blipFill>
            <a:blip r:embed="rId3"/>
            <a:stretch>
              <a:fillRect/>
            </a:stretch>
          </a:blipFill>
        </p:spPr>
      </p:sp>
      <p:sp>
        <p:nvSpPr>
          <p:cNvPr id="4" name="Freeform 4"/>
          <p:cNvSpPr/>
          <p:nvPr/>
        </p:nvSpPr>
        <p:spPr>
          <a:xfrm>
            <a:off x="-1391181" y="7838913"/>
            <a:ext cx="6327790" cy="4467387"/>
          </a:xfrm>
          <a:custGeom>
            <a:avLst/>
            <a:gdLst/>
            <a:ahLst/>
            <a:cxnLst/>
            <a:rect l="l" t="t" r="r" b="b"/>
            <a:pathLst>
              <a:path w="6327790" h="4467387">
                <a:moveTo>
                  <a:pt x="0" y="0"/>
                </a:moveTo>
                <a:lnTo>
                  <a:pt x="6327790" y="0"/>
                </a:lnTo>
                <a:lnTo>
                  <a:pt x="6327790" y="4467387"/>
                </a:lnTo>
                <a:lnTo>
                  <a:pt x="0" y="4467387"/>
                </a:lnTo>
                <a:lnTo>
                  <a:pt x="0" y="0"/>
                </a:lnTo>
                <a:close/>
              </a:path>
            </a:pathLst>
          </a:custGeom>
          <a:blipFill>
            <a:blip r:embed="rId4"/>
            <a:stretch>
              <a:fillRect/>
            </a:stretch>
          </a:blipFill>
        </p:spPr>
      </p:sp>
      <p:sp>
        <p:nvSpPr>
          <p:cNvPr id="5" name="Freeform 5"/>
          <p:cNvSpPr/>
          <p:nvPr/>
        </p:nvSpPr>
        <p:spPr>
          <a:xfrm>
            <a:off x="13351391" y="7589038"/>
            <a:ext cx="6327790" cy="4467387"/>
          </a:xfrm>
          <a:custGeom>
            <a:avLst/>
            <a:gdLst/>
            <a:ahLst/>
            <a:cxnLst/>
            <a:rect l="l" t="t" r="r" b="b"/>
            <a:pathLst>
              <a:path w="6327790" h="4467387">
                <a:moveTo>
                  <a:pt x="0" y="0"/>
                </a:moveTo>
                <a:lnTo>
                  <a:pt x="6327790" y="0"/>
                </a:lnTo>
                <a:lnTo>
                  <a:pt x="6327790" y="4467388"/>
                </a:lnTo>
                <a:lnTo>
                  <a:pt x="0" y="4467388"/>
                </a:lnTo>
                <a:lnTo>
                  <a:pt x="0" y="0"/>
                </a:lnTo>
                <a:close/>
              </a:path>
            </a:pathLst>
          </a:custGeom>
          <a:blipFill>
            <a:blip r:embed="rId4"/>
            <a:stretch>
              <a:fillRect/>
            </a:stretch>
          </a:blipFill>
        </p:spPr>
      </p:sp>
      <p:sp>
        <p:nvSpPr>
          <p:cNvPr id="6" name="Freeform 6"/>
          <p:cNvSpPr/>
          <p:nvPr/>
        </p:nvSpPr>
        <p:spPr>
          <a:xfrm rot="1212586">
            <a:off x="15477494" y="4117025"/>
            <a:ext cx="1035009" cy="688751"/>
          </a:xfrm>
          <a:custGeom>
            <a:avLst/>
            <a:gdLst/>
            <a:ahLst/>
            <a:cxnLst/>
            <a:rect l="l" t="t" r="r" b="b"/>
            <a:pathLst>
              <a:path w="1035009" h="688751">
                <a:moveTo>
                  <a:pt x="0" y="0"/>
                </a:moveTo>
                <a:lnTo>
                  <a:pt x="1035009" y="0"/>
                </a:lnTo>
                <a:lnTo>
                  <a:pt x="1035009" y="688751"/>
                </a:lnTo>
                <a:lnTo>
                  <a:pt x="0" y="68875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3321526">
            <a:off x="15347455" y="2470992"/>
            <a:ext cx="612067" cy="407303"/>
          </a:xfrm>
          <a:custGeom>
            <a:avLst/>
            <a:gdLst/>
            <a:ahLst/>
            <a:cxnLst/>
            <a:rect l="l" t="t" r="r" b="b"/>
            <a:pathLst>
              <a:path w="612067" h="407303">
                <a:moveTo>
                  <a:pt x="0" y="0"/>
                </a:moveTo>
                <a:lnTo>
                  <a:pt x="612067" y="0"/>
                </a:lnTo>
                <a:lnTo>
                  <a:pt x="612067"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1875552">
            <a:off x="17206814" y="3020709"/>
            <a:ext cx="612067" cy="407303"/>
          </a:xfrm>
          <a:custGeom>
            <a:avLst/>
            <a:gdLst/>
            <a:ahLst/>
            <a:cxnLst/>
            <a:rect l="l" t="t" r="r" b="b"/>
            <a:pathLst>
              <a:path w="612067" h="407303">
                <a:moveTo>
                  <a:pt x="0" y="0"/>
                </a:moveTo>
                <a:lnTo>
                  <a:pt x="612066" y="0"/>
                </a:lnTo>
                <a:lnTo>
                  <a:pt x="612066" y="407303"/>
                </a:lnTo>
                <a:lnTo>
                  <a:pt x="0" y="4073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5935811" y="-552310"/>
            <a:ext cx="2419506" cy="2513773"/>
          </a:xfrm>
          <a:custGeom>
            <a:avLst/>
            <a:gdLst/>
            <a:ahLst/>
            <a:cxnLst/>
            <a:rect l="l" t="t" r="r" b="b"/>
            <a:pathLst>
              <a:path w="2419506" h="2513773">
                <a:moveTo>
                  <a:pt x="0" y="0"/>
                </a:moveTo>
                <a:lnTo>
                  <a:pt x="2419506" y="0"/>
                </a:lnTo>
                <a:lnTo>
                  <a:pt x="2419506" y="2513773"/>
                </a:lnTo>
                <a:lnTo>
                  <a:pt x="0" y="2513773"/>
                </a:lnTo>
                <a:lnTo>
                  <a:pt x="0" y="0"/>
                </a:lnTo>
                <a:close/>
              </a:path>
            </a:pathLst>
          </a:custGeom>
          <a:blipFill>
            <a:blip r:embed="rId7"/>
            <a:stretch>
              <a:fillRect/>
            </a:stretch>
          </a:blipFill>
        </p:spPr>
      </p:sp>
      <p:grpSp>
        <p:nvGrpSpPr>
          <p:cNvPr id="10" name="Group 10"/>
          <p:cNvGrpSpPr>
            <a:grpSpLocks noChangeAspect="1"/>
          </p:cNvGrpSpPr>
          <p:nvPr/>
        </p:nvGrpSpPr>
        <p:grpSpPr>
          <a:xfrm>
            <a:off x="4731474" y="5999472"/>
            <a:ext cx="4073134" cy="4073134"/>
            <a:chOff x="0" y="0"/>
            <a:chExt cx="6350000" cy="6350000"/>
          </a:xfrm>
        </p:grpSpPr>
        <p:sp>
          <p:nvSpPr>
            <p:cNvPr id="11" name="Freeform 11"/>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8"/>
              <a:stretch>
                <a:fillRect l="-25046" r="-25046"/>
              </a:stretch>
            </a:blipFill>
          </p:spPr>
        </p:sp>
        <p:sp>
          <p:nvSpPr>
            <p:cNvPr id="12" name="Freeform 12"/>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grpSp>
        <p:nvGrpSpPr>
          <p:cNvPr id="13" name="Group 13"/>
          <p:cNvGrpSpPr>
            <a:grpSpLocks noChangeAspect="1"/>
          </p:cNvGrpSpPr>
          <p:nvPr/>
        </p:nvGrpSpPr>
        <p:grpSpPr>
          <a:xfrm>
            <a:off x="9238559" y="5883319"/>
            <a:ext cx="4189287" cy="4189287"/>
            <a:chOff x="0" y="0"/>
            <a:chExt cx="6350000" cy="6350000"/>
          </a:xfrm>
        </p:grpSpPr>
        <p:sp>
          <p:nvSpPr>
            <p:cNvPr id="14" name="Freeform 14"/>
            <p:cNvSpPr/>
            <p:nvPr/>
          </p:nvSpPr>
          <p:spPr>
            <a:xfrm>
              <a:off x="0" y="0"/>
              <a:ext cx="6350000" cy="6350000"/>
            </a:xfrm>
            <a:custGeom>
              <a:avLst/>
              <a:gdLst/>
              <a:ahLst/>
              <a:cxnLst/>
              <a:rect l="l" t="t" r="r" b="b"/>
              <a:pathLst>
                <a:path w="6350000" h="6350000">
                  <a:moveTo>
                    <a:pt x="6350000" y="2924810"/>
                  </a:moveTo>
                  <a:lnTo>
                    <a:pt x="6111240" y="2710180"/>
                  </a:lnTo>
                  <a:lnTo>
                    <a:pt x="6271260" y="2432050"/>
                  </a:lnTo>
                  <a:lnTo>
                    <a:pt x="6002020" y="2256790"/>
                  </a:lnTo>
                  <a:lnTo>
                    <a:pt x="6117590" y="1955800"/>
                  </a:lnTo>
                  <a:lnTo>
                    <a:pt x="5822950" y="1824990"/>
                  </a:lnTo>
                  <a:lnTo>
                    <a:pt x="5890260" y="1511300"/>
                  </a:lnTo>
                  <a:lnTo>
                    <a:pt x="5580380" y="1427480"/>
                  </a:lnTo>
                  <a:lnTo>
                    <a:pt x="5596890" y="1106170"/>
                  </a:lnTo>
                  <a:lnTo>
                    <a:pt x="5276850" y="1073150"/>
                  </a:lnTo>
                  <a:lnTo>
                    <a:pt x="5243830" y="753110"/>
                  </a:lnTo>
                  <a:lnTo>
                    <a:pt x="4922520" y="769620"/>
                  </a:lnTo>
                  <a:lnTo>
                    <a:pt x="4838700" y="459740"/>
                  </a:lnTo>
                  <a:lnTo>
                    <a:pt x="4525009" y="527050"/>
                  </a:lnTo>
                  <a:lnTo>
                    <a:pt x="4394200" y="232410"/>
                  </a:lnTo>
                  <a:lnTo>
                    <a:pt x="4093210" y="347980"/>
                  </a:lnTo>
                  <a:lnTo>
                    <a:pt x="3917950" y="78740"/>
                  </a:lnTo>
                  <a:lnTo>
                    <a:pt x="3639820" y="238760"/>
                  </a:lnTo>
                  <a:lnTo>
                    <a:pt x="3425190" y="0"/>
                  </a:lnTo>
                  <a:lnTo>
                    <a:pt x="3175000" y="201930"/>
                  </a:lnTo>
                  <a:lnTo>
                    <a:pt x="2924810" y="0"/>
                  </a:lnTo>
                  <a:lnTo>
                    <a:pt x="2710180" y="238760"/>
                  </a:lnTo>
                  <a:lnTo>
                    <a:pt x="2432050" y="78740"/>
                  </a:lnTo>
                  <a:lnTo>
                    <a:pt x="2308860" y="267970"/>
                  </a:lnTo>
                  <a:lnTo>
                    <a:pt x="2256790" y="347980"/>
                  </a:lnTo>
                  <a:lnTo>
                    <a:pt x="1955800" y="232410"/>
                  </a:lnTo>
                  <a:lnTo>
                    <a:pt x="1824990" y="527050"/>
                  </a:lnTo>
                  <a:lnTo>
                    <a:pt x="1511300" y="459740"/>
                  </a:lnTo>
                  <a:lnTo>
                    <a:pt x="1427480" y="770890"/>
                  </a:lnTo>
                  <a:lnTo>
                    <a:pt x="1106170" y="753110"/>
                  </a:lnTo>
                  <a:lnTo>
                    <a:pt x="1076960" y="1036320"/>
                  </a:lnTo>
                  <a:lnTo>
                    <a:pt x="1073150" y="1073150"/>
                  </a:lnTo>
                  <a:lnTo>
                    <a:pt x="753110" y="1106170"/>
                  </a:lnTo>
                  <a:lnTo>
                    <a:pt x="769620" y="1427480"/>
                  </a:lnTo>
                  <a:lnTo>
                    <a:pt x="459740" y="1511300"/>
                  </a:lnTo>
                  <a:lnTo>
                    <a:pt x="527050" y="1824990"/>
                  </a:lnTo>
                  <a:lnTo>
                    <a:pt x="232410" y="1955800"/>
                  </a:lnTo>
                  <a:lnTo>
                    <a:pt x="347980" y="2256790"/>
                  </a:lnTo>
                  <a:lnTo>
                    <a:pt x="78740" y="2432050"/>
                  </a:lnTo>
                  <a:lnTo>
                    <a:pt x="238760" y="2710180"/>
                  </a:lnTo>
                  <a:lnTo>
                    <a:pt x="0" y="2924810"/>
                  </a:lnTo>
                  <a:lnTo>
                    <a:pt x="201930" y="3175000"/>
                  </a:lnTo>
                  <a:lnTo>
                    <a:pt x="0" y="3425190"/>
                  </a:lnTo>
                  <a:lnTo>
                    <a:pt x="238760" y="3639820"/>
                  </a:lnTo>
                  <a:lnTo>
                    <a:pt x="78740" y="3917950"/>
                  </a:lnTo>
                  <a:lnTo>
                    <a:pt x="347980" y="4093210"/>
                  </a:lnTo>
                  <a:lnTo>
                    <a:pt x="232410" y="4394200"/>
                  </a:lnTo>
                  <a:lnTo>
                    <a:pt x="527050" y="4525010"/>
                  </a:lnTo>
                  <a:lnTo>
                    <a:pt x="459740" y="4838700"/>
                  </a:lnTo>
                  <a:lnTo>
                    <a:pt x="770890" y="4922520"/>
                  </a:lnTo>
                  <a:lnTo>
                    <a:pt x="753110" y="5243830"/>
                  </a:lnTo>
                  <a:lnTo>
                    <a:pt x="1073150" y="5276850"/>
                  </a:lnTo>
                  <a:lnTo>
                    <a:pt x="1106170" y="5596890"/>
                  </a:lnTo>
                  <a:lnTo>
                    <a:pt x="1427480" y="5580380"/>
                  </a:lnTo>
                  <a:lnTo>
                    <a:pt x="1511300" y="5890260"/>
                  </a:lnTo>
                  <a:lnTo>
                    <a:pt x="1824990" y="5824220"/>
                  </a:lnTo>
                  <a:lnTo>
                    <a:pt x="1955800" y="6117590"/>
                  </a:lnTo>
                  <a:lnTo>
                    <a:pt x="2256790" y="6002020"/>
                  </a:lnTo>
                  <a:lnTo>
                    <a:pt x="2432050" y="6271260"/>
                  </a:lnTo>
                  <a:lnTo>
                    <a:pt x="2710180" y="6111240"/>
                  </a:lnTo>
                  <a:lnTo>
                    <a:pt x="2924810" y="6350000"/>
                  </a:lnTo>
                  <a:lnTo>
                    <a:pt x="3175000" y="6148070"/>
                  </a:lnTo>
                  <a:lnTo>
                    <a:pt x="3328670" y="6272530"/>
                  </a:lnTo>
                  <a:lnTo>
                    <a:pt x="3425190" y="6350000"/>
                  </a:lnTo>
                  <a:lnTo>
                    <a:pt x="3639820" y="6111240"/>
                  </a:lnTo>
                  <a:lnTo>
                    <a:pt x="3917950" y="6271260"/>
                  </a:lnTo>
                  <a:lnTo>
                    <a:pt x="4093209" y="6002020"/>
                  </a:lnTo>
                  <a:lnTo>
                    <a:pt x="4394200" y="6117590"/>
                  </a:lnTo>
                  <a:lnTo>
                    <a:pt x="4525009" y="5824220"/>
                  </a:lnTo>
                  <a:lnTo>
                    <a:pt x="4838700" y="5890260"/>
                  </a:lnTo>
                  <a:lnTo>
                    <a:pt x="4861559" y="5807710"/>
                  </a:lnTo>
                  <a:lnTo>
                    <a:pt x="4922519" y="5580380"/>
                  </a:lnTo>
                  <a:lnTo>
                    <a:pt x="5243829" y="5596890"/>
                  </a:lnTo>
                  <a:lnTo>
                    <a:pt x="5276849" y="5276850"/>
                  </a:lnTo>
                  <a:lnTo>
                    <a:pt x="5596889" y="5243830"/>
                  </a:lnTo>
                  <a:lnTo>
                    <a:pt x="5580380" y="4922520"/>
                  </a:lnTo>
                  <a:lnTo>
                    <a:pt x="5890259" y="4838700"/>
                  </a:lnTo>
                  <a:lnTo>
                    <a:pt x="5822950" y="4525010"/>
                  </a:lnTo>
                  <a:lnTo>
                    <a:pt x="6117590" y="4394200"/>
                  </a:lnTo>
                  <a:lnTo>
                    <a:pt x="6002020" y="4093210"/>
                  </a:lnTo>
                  <a:lnTo>
                    <a:pt x="6271260" y="3917950"/>
                  </a:lnTo>
                  <a:lnTo>
                    <a:pt x="6111240" y="3639820"/>
                  </a:lnTo>
                  <a:lnTo>
                    <a:pt x="6350000" y="3425190"/>
                  </a:lnTo>
                  <a:lnTo>
                    <a:pt x="6148070" y="3175000"/>
                  </a:lnTo>
                  <a:close/>
                </a:path>
              </a:pathLst>
            </a:custGeom>
            <a:blipFill>
              <a:blip r:embed="rId9"/>
              <a:stretch>
                <a:fillRect t="-38691" b="-38691"/>
              </a:stretch>
            </a:blipFill>
          </p:spPr>
        </p:sp>
        <p:sp>
          <p:nvSpPr>
            <p:cNvPr id="15" name="Freeform 15"/>
            <p:cNvSpPr/>
            <p:nvPr/>
          </p:nvSpPr>
          <p:spPr>
            <a:xfrm>
              <a:off x="454660" y="454660"/>
              <a:ext cx="5440680" cy="5440680"/>
            </a:xfrm>
            <a:custGeom>
              <a:avLst/>
              <a:gdLst/>
              <a:ahLst/>
              <a:cxnLst/>
              <a:rect l="l" t="t" r="r" b="b"/>
              <a:pathLst>
                <a:path w="5440680" h="5440680">
                  <a:moveTo>
                    <a:pt x="2720340" y="5440680"/>
                  </a:moveTo>
                  <a:cubicBezTo>
                    <a:pt x="1220470" y="5440680"/>
                    <a:pt x="0" y="4220210"/>
                    <a:pt x="0" y="2720340"/>
                  </a:cubicBezTo>
                  <a:cubicBezTo>
                    <a:pt x="0" y="1220470"/>
                    <a:pt x="1220470" y="0"/>
                    <a:pt x="2720340" y="0"/>
                  </a:cubicBezTo>
                  <a:cubicBezTo>
                    <a:pt x="4220210" y="0"/>
                    <a:pt x="5440680" y="1220470"/>
                    <a:pt x="5440680" y="2720340"/>
                  </a:cubicBezTo>
                  <a:cubicBezTo>
                    <a:pt x="5440680" y="4220210"/>
                    <a:pt x="4220210" y="5440680"/>
                    <a:pt x="2720340" y="5440680"/>
                  </a:cubicBezTo>
                  <a:close/>
                  <a:moveTo>
                    <a:pt x="2720340" y="80010"/>
                  </a:moveTo>
                  <a:cubicBezTo>
                    <a:pt x="1264920" y="80010"/>
                    <a:pt x="80010" y="1264920"/>
                    <a:pt x="80010" y="2720340"/>
                  </a:cubicBezTo>
                  <a:cubicBezTo>
                    <a:pt x="80010" y="4175760"/>
                    <a:pt x="1263650" y="5360670"/>
                    <a:pt x="2720340" y="5360670"/>
                  </a:cubicBezTo>
                  <a:cubicBezTo>
                    <a:pt x="4175760" y="5360670"/>
                    <a:pt x="5360670" y="4177030"/>
                    <a:pt x="5360670" y="2720340"/>
                  </a:cubicBezTo>
                  <a:cubicBezTo>
                    <a:pt x="5360670" y="1264920"/>
                    <a:pt x="4175760" y="80010"/>
                    <a:pt x="2720340" y="80010"/>
                  </a:cubicBezTo>
                  <a:close/>
                </a:path>
              </a:pathLst>
            </a:custGeom>
            <a:solidFill>
              <a:srgbClr val="148A38"/>
            </a:solidFill>
          </p:spPr>
        </p:sp>
      </p:grpSp>
      <p:sp>
        <p:nvSpPr>
          <p:cNvPr id="16" name="TextBox 16"/>
          <p:cNvSpPr txBox="1"/>
          <p:nvPr/>
        </p:nvSpPr>
        <p:spPr>
          <a:xfrm>
            <a:off x="396047" y="447505"/>
            <a:ext cx="15558739" cy="5505097"/>
          </a:xfrm>
          <a:prstGeom prst="rect">
            <a:avLst/>
          </a:prstGeom>
        </p:spPr>
        <p:txBody>
          <a:bodyPr wrap="square" lIns="0" tIns="0" rIns="0" bIns="0" rtlCol="0" anchor="t">
            <a:spAutoFit/>
          </a:bodyPr>
          <a:lstStyle/>
          <a:p>
            <a:pPr algn="just">
              <a:lnSpc>
                <a:spcPts val="3639"/>
              </a:lnSpc>
            </a:pPr>
            <a:r>
              <a:rPr lang="en-US" sz="2800" dirty="0" err="1">
                <a:solidFill>
                  <a:srgbClr val="006660"/>
                </a:solidFill>
                <a:latin typeface="Ahkio"/>
                <a:ea typeface="Ahkio"/>
                <a:cs typeface="Ahkio"/>
                <a:sym typeface="Ahkio"/>
              </a:rPr>
              <a:t>Çoklu</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Zeka</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Kuramı</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ile</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Çocukları</a:t>
            </a:r>
            <a:r>
              <a:rPr lang="en-US" sz="2800" dirty="0">
                <a:solidFill>
                  <a:srgbClr val="006660"/>
                </a:solidFill>
                <a:latin typeface="Ahkio"/>
                <a:ea typeface="Ahkio"/>
                <a:cs typeface="Ahkio"/>
                <a:sym typeface="Ahkio"/>
              </a:rPr>
              <a:t> </a:t>
            </a:r>
            <a:r>
              <a:rPr lang="en-US" sz="2800" dirty="0" err="1">
                <a:solidFill>
                  <a:srgbClr val="006660"/>
                </a:solidFill>
                <a:latin typeface="Ahkio"/>
                <a:ea typeface="Ahkio"/>
                <a:cs typeface="Ahkio"/>
                <a:sym typeface="Ahkio"/>
              </a:rPr>
              <a:t>Desteklemek</a:t>
            </a:r>
            <a:endParaRPr lang="en-US" sz="2800" dirty="0">
              <a:solidFill>
                <a:srgbClr val="006660"/>
              </a:solidFill>
              <a:latin typeface="Ahkio"/>
              <a:ea typeface="Ahkio"/>
              <a:cs typeface="Ahkio"/>
              <a:sym typeface="Ahkio"/>
            </a:endParaRPr>
          </a:p>
          <a:p>
            <a:pPr algn="just">
              <a:lnSpc>
                <a:spcPts val="3639"/>
              </a:lnSpc>
            </a:pPr>
            <a:r>
              <a:rPr lang="en-US" sz="2800" dirty="0">
                <a:solidFill>
                  <a:srgbClr val="000000"/>
                </a:solidFill>
                <a:latin typeface="Ahkio"/>
                <a:ea typeface="Ahkio"/>
                <a:cs typeface="Ahkio"/>
                <a:sym typeface="Ahkio"/>
              </a:rPr>
              <a:t> </a:t>
            </a:r>
          </a:p>
          <a:p>
            <a:pPr algn="just">
              <a:lnSpc>
                <a:spcPts val="3639"/>
              </a:lnSpc>
            </a:pPr>
            <a:r>
              <a:rPr lang="en-US" sz="2800" dirty="0" err="1">
                <a:solidFill>
                  <a:srgbClr val="F79425"/>
                </a:solidFill>
                <a:latin typeface="Ahkio"/>
                <a:ea typeface="Ahkio"/>
                <a:cs typeface="Ahkio"/>
                <a:sym typeface="Ahkio"/>
              </a:rPr>
              <a:t>Uzamsal</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000000"/>
                </a:solidFill>
                <a:latin typeface="Ahkio"/>
                <a:ea typeface="Ahkio"/>
                <a:cs typeface="Ahkio"/>
                <a:sym typeface="Ahkio"/>
              </a:rPr>
              <a:t>Dünyayı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doğru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algılamayı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gerektiren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cisimlerin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uzaydaki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biçimlerini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algılama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cisimleri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iki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veya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üç</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boyutlu</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olarak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görebilme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geometrik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şekilleri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farklı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açılardan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anlama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gibi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yetileri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kapsar</a:t>
            </a:r>
            <a:r>
              <a:rPr lang="en-US" sz="2800" dirty="0">
                <a:solidFill>
                  <a:srgbClr val="000000"/>
                </a:solidFill>
                <a:latin typeface="Ahkio"/>
                <a:ea typeface="Ahkio"/>
                <a:cs typeface="Ahkio"/>
                <a:sym typeface="Ahkio"/>
              </a:rPr>
              <a:t>.</a:t>
            </a:r>
          </a:p>
          <a:p>
            <a:pPr algn="just">
              <a:lnSpc>
                <a:spcPts val="3639"/>
              </a:lnSpc>
            </a:pPr>
            <a:r>
              <a:rPr lang="en-US" sz="2800" dirty="0" err="1">
                <a:solidFill>
                  <a:srgbClr val="F79425"/>
                </a:solidFill>
                <a:latin typeface="Ahkio"/>
                <a:ea typeface="Ahkio"/>
                <a:cs typeface="Ahkio"/>
                <a:sym typeface="Ahkio"/>
              </a:rPr>
              <a:t>Kişilerarası</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000000"/>
                </a:solidFill>
                <a:latin typeface="Ahkio"/>
                <a:ea typeface="Ahkio"/>
                <a:cs typeface="Ahkio"/>
                <a:sym typeface="Ahkio"/>
              </a:rPr>
              <a:t>Bireyin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diğer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insanları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anlamasını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onlarla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başarılı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ilişkiler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kurabilmesini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sağlar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Bireysel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farklılıkları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görebilme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kendini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diğerlerini</a:t>
            </a:r>
            <a:r>
              <a:rPr lang="en-US" sz="2800" dirty="0">
                <a:solidFill>
                  <a:srgbClr val="000000"/>
                </a:solidFill>
                <a:latin typeface="Ahkio"/>
                <a:ea typeface="Ahkio"/>
                <a:cs typeface="Ahkio"/>
                <a:sym typeface="Ahkio"/>
              </a:rPr>
              <a:t> motive </a:t>
            </a:r>
            <a:r>
              <a:rPr lang="en-US" sz="2800" dirty="0" err="1">
                <a:solidFill>
                  <a:srgbClr val="000000"/>
                </a:solidFill>
                <a:latin typeface="Ahkio"/>
                <a:ea typeface="Ahkio"/>
                <a:cs typeface="Ahkio"/>
                <a:sym typeface="Ahkio"/>
              </a:rPr>
              <a:t>etme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gibi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özellikleri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vardır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Grup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çalışmaları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empati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oyunları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duygusal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farkındalık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çalışmaları</a:t>
            </a:r>
            <a:r>
              <a:rPr lang="en-US" sz="2800" dirty="0">
                <a:solidFill>
                  <a:srgbClr val="000000"/>
                </a:solidFill>
                <a:latin typeface="Ahkio"/>
                <a:ea typeface="Ahkio"/>
                <a:cs typeface="Ahkio"/>
                <a:sym typeface="Ahkio"/>
              </a:rPr>
              <a:t>.</a:t>
            </a:r>
          </a:p>
          <a:p>
            <a:pPr algn="just">
              <a:lnSpc>
                <a:spcPts val="3639"/>
              </a:lnSpc>
            </a:pPr>
            <a:r>
              <a:rPr lang="en-US" sz="2800" dirty="0" err="1">
                <a:solidFill>
                  <a:srgbClr val="F79425"/>
                </a:solidFill>
                <a:latin typeface="Ahkio"/>
                <a:ea typeface="Ahkio"/>
                <a:cs typeface="Ahkio"/>
                <a:sym typeface="Ahkio"/>
              </a:rPr>
              <a:t>İçsel</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a:solidFill>
                  <a:srgbClr val="000000"/>
                </a:solidFill>
                <a:latin typeface="Ahkio"/>
                <a:ea typeface="Ahkio"/>
                <a:cs typeface="Ahkio"/>
                <a:sym typeface="Ahkio"/>
              </a:rPr>
              <a:t>Bu  </a:t>
            </a:r>
            <a:r>
              <a:rPr lang="en-US" sz="2800" dirty="0" err="1">
                <a:solidFill>
                  <a:srgbClr val="000000"/>
                </a:solidFill>
                <a:latin typeface="Ahkio"/>
                <a:ea typeface="Ahkio"/>
                <a:cs typeface="Ahkio"/>
                <a:sym typeface="Ahkio"/>
              </a:rPr>
              <a:t>zeka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türü</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insanın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kendisini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bilmesini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anlamasını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sağlar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İnsanın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kendisini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takdir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etmesi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amaç</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belirlemesi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kendini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ayarlaması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duygusal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bireysel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öz</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yönetimi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sağlaması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gibi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hayati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fonksiyonları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vardır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Grup</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çalışmaları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empati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oyunları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duygusal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farkındalık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çalışmaları</a:t>
            </a:r>
            <a:r>
              <a:rPr lang="en-US" sz="2800" dirty="0">
                <a:solidFill>
                  <a:srgbClr val="000000"/>
                </a:solidFill>
                <a:latin typeface="Ahkio"/>
                <a:ea typeface="Ahkio"/>
                <a:cs typeface="Ahkio"/>
                <a:sym typeface="Ahkio"/>
              </a:rPr>
              <a:t>.</a:t>
            </a:r>
          </a:p>
          <a:p>
            <a:pPr algn="just">
              <a:lnSpc>
                <a:spcPts val="3639"/>
              </a:lnSpc>
              <a:spcBef>
                <a:spcPct val="0"/>
              </a:spcBef>
            </a:pPr>
            <a:r>
              <a:rPr lang="en-US" sz="2800" dirty="0" err="1">
                <a:solidFill>
                  <a:srgbClr val="F79425"/>
                </a:solidFill>
                <a:latin typeface="Ahkio"/>
                <a:ea typeface="Ahkio"/>
                <a:cs typeface="Ahkio"/>
                <a:sym typeface="Ahkio"/>
              </a:rPr>
              <a:t>Doğacı</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Zeka</a:t>
            </a:r>
            <a:r>
              <a:rPr lang="en-US" sz="2800" dirty="0">
                <a:solidFill>
                  <a:srgbClr val="F79425"/>
                </a:solidFill>
                <a:latin typeface="Ahkio"/>
                <a:ea typeface="Ahkio"/>
                <a:cs typeface="Ahkio"/>
                <a:sym typeface="Ahkio"/>
              </a:rPr>
              <a:t> </a:t>
            </a:r>
            <a:r>
              <a:rPr lang="en-US" sz="2800" dirty="0" err="1">
                <a:solidFill>
                  <a:srgbClr val="F79425"/>
                </a:solidFill>
                <a:latin typeface="Ahkio"/>
                <a:ea typeface="Ahkio"/>
                <a:cs typeface="Ahkio"/>
                <a:sym typeface="Ahkio"/>
              </a:rPr>
              <a:t>için</a:t>
            </a:r>
            <a:r>
              <a:rPr lang="en-US" sz="2800" dirty="0">
                <a:solidFill>
                  <a:srgbClr val="F79425"/>
                </a:solidFill>
                <a:latin typeface="Ahkio"/>
                <a:ea typeface="Ahkio"/>
                <a:cs typeface="Ahkio"/>
                <a:sym typeface="Ahkio"/>
              </a:rPr>
              <a:t>: </a:t>
            </a:r>
            <a:r>
              <a:rPr lang="en-US" sz="2800" dirty="0" err="1">
                <a:solidFill>
                  <a:srgbClr val="000000"/>
                </a:solidFill>
                <a:latin typeface="Ahkio"/>
                <a:ea typeface="Ahkio"/>
                <a:cs typeface="Ahkio"/>
                <a:sym typeface="Ahkio"/>
              </a:rPr>
              <a:t>Bitkiler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hayvanlar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jeolojik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doğal</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varlıklara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empati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duymak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onlara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duyarlı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davranmak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onları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anlamak</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gibi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özellikler</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doğa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zekası</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gelişmiş</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bireylerin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özellikleridir.Doğa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yürüyüşleri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bahçe</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işleri</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veya</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hayvan</a:t>
            </a:r>
            <a:r>
              <a:rPr lang="en-US" sz="2800" dirty="0">
                <a:solidFill>
                  <a:srgbClr val="000000"/>
                </a:solidFill>
                <a:latin typeface="Ahkio"/>
                <a:ea typeface="Ahkio"/>
                <a:cs typeface="Ahkio"/>
                <a:sym typeface="Ahkio"/>
              </a:rPr>
              <a:t> </a:t>
            </a:r>
            <a:r>
              <a:rPr lang="en-US" sz="2800" dirty="0" err="1">
                <a:solidFill>
                  <a:srgbClr val="000000"/>
                </a:solidFill>
                <a:latin typeface="Ahkio"/>
                <a:ea typeface="Ahkio"/>
                <a:cs typeface="Ahkio"/>
                <a:sym typeface="Ahkio"/>
              </a:rPr>
              <a:t>bakımı</a:t>
            </a:r>
            <a:r>
              <a:rPr lang="en-US" sz="2800" dirty="0">
                <a:solidFill>
                  <a:srgbClr val="000000"/>
                </a:solidFill>
                <a:latin typeface="Ahkio"/>
                <a:ea typeface="Ahkio"/>
                <a:cs typeface="Ahkio"/>
                <a:sym typeface="Ahkio"/>
              </a:rPr>
              <a: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1680</Words>
  <Application>Microsoft Office PowerPoint</Application>
  <PresentationFormat>Özel</PresentationFormat>
  <Paragraphs>96</Paragraphs>
  <Slides>19</Slides>
  <Notes>0</Notes>
  <HiddenSlides>0</HiddenSlides>
  <MMClips>0</MMClips>
  <ScaleCrop>false</ScaleCrop>
  <HeadingPairs>
    <vt:vector size="8" baseType="variant">
      <vt:variant>
        <vt:lpstr>Kullanılan Yazı Tipleri</vt:lpstr>
      </vt:variant>
      <vt:variant>
        <vt:i4>5</vt:i4>
      </vt:variant>
      <vt:variant>
        <vt:lpstr>Tema</vt:lpstr>
      </vt:variant>
      <vt:variant>
        <vt:i4>1</vt:i4>
      </vt:variant>
      <vt:variant>
        <vt:lpstr>Eklenmiş OLE Hizmet Programları</vt:lpstr>
      </vt:variant>
      <vt:variant>
        <vt:i4>2</vt:i4>
      </vt:variant>
      <vt:variant>
        <vt:lpstr>Slayt Başlıkları</vt:lpstr>
      </vt:variant>
      <vt:variant>
        <vt:i4>19</vt:i4>
      </vt:variant>
    </vt:vector>
  </HeadingPairs>
  <TitlesOfParts>
    <vt:vector size="27" baseType="lpstr">
      <vt:lpstr>Ahkio Bold</vt:lpstr>
      <vt:lpstr>Calibri</vt:lpstr>
      <vt:lpstr>Nunito</vt:lpstr>
      <vt:lpstr>Arial</vt:lpstr>
      <vt:lpstr>Ahkio</vt:lpstr>
      <vt:lpstr>Office Theme</vt:lpstr>
      <vt:lpstr>Microsoft Excel Çalışma Sayfası</vt:lpstr>
      <vt:lpstr>Worksheet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OKUL ÖNCESİ DÖNEMDE YETENEK, MESLEKİ İLGİ VE DEĞERLER</dc:title>
  <dc:creator>Asus</dc:creator>
  <cp:lastModifiedBy>Asus</cp:lastModifiedBy>
  <cp:revision>2</cp:revision>
  <dcterms:created xsi:type="dcterms:W3CDTF">2006-08-16T00:00:00Z</dcterms:created>
  <dcterms:modified xsi:type="dcterms:W3CDTF">2025-09-11T19:21:53Z</dcterms:modified>
  <dc:identifier>DAGyqL9YWXo</dc:identifier>
</cp:coreProperties>
</file>