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13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79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039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40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0389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431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635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63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32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25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93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853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86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57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9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320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CDFCB-95F9-46DA-A28E-86FDDB926B2F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778D67-C6C6-4560-8651-9B52D4D1EE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68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MESLEKİ İLGİ, DEĞER, YETENEK VE KİŞİLİK ÖZELLİKLERİ İLİŞKİSİ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                                            ZONGULDAK İL MİLLİ EĞİTİM MÜDÜRLÜĞÜ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002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Mesleki anlamda değer kavramı; bireyin kişisel değerlerine ve beklentilerine uygun mesleğe yönelmesini ifade eder. </a:t>
            </a:r>
          </a:p>
          <a:p>
            <a:r>
              <a:rPr lang="tr-TR" dirty="0" smtClean="0"/>
              <a:t>Kişisel değerlerin oluşmasında aile yapısı, içinde yaşanılan kültürün mesleklere ve cinsiyete dayalı algılamaları, medya vb. etkilidir.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086" y="491490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95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seçeceği meslek bazı kişiler için saygınlık elde etmeyi ön plana koyarken; bazıları için yüksek gelir elde etmeyi ön plana alır. </a:t>
            </a:r>
          </a:p>
          <a:p>
            <a:r>
              <a:rPr lang="tr-TR" dirty="0" smtClean="0"/>
              <a:t>Kişiler için liderlik, düzenli yaşam, sosyal ilişkiler, yaratıcılığını kullanma gibi değerler meslek seçimini etkileyen önemli faktörlerdir.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488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ÖZELLİKLERİ: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Kişiliğimiz doğuştan getirdiğimiz özelliklerimiz ve sosyal çevremiz sonucu şekillenir.</a:t>
            </a:r>
          </a:p>
          <a:p>
            <a:r>
              <a:rPr lang="tr-TR" dirty="0" smtClean="0"/>
              <a:t>Kariyer	gelişimi,	kişilik	özelliklerinden	bağımsız gelişemez.</a:t>
            </a:r>
          </a:p>
          <a:p>
            <a:r>
              <a:rPr lang="tr-TR" dirty="0" smtClean="0"/>
              <a:t>Örneğin;	içedönük kişilik özellikleri sergileyen	bir	bireyin, iletişim	becerisi	yüksek	mesleklerde	başarılı	olma ihtimali, dışadönük bireylere göre daha düşüktür.</a:t>
            </a:r>
          </a:p>
          <a:p>
            <a:r>
              <a:rPr lang="tr-TR" dirty="0" smtClean="0"/>
              <a:t>Mesleğin	özellikleri	ile	kişinin	özellikleri	uyuşursa	bireyin yaptığı işte daha başarılı olacağı düşünülmektedir.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6599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     </a:t>
            </a:r>
          </a:p>
          <a:p>
            <a:pPr marL="0" indent="0" algn="ctr">
              <a:buNone/>
            </a:pPr>
            <a:r>
              <a:rPr lang="tr-TR" sz="2800" dirty="0" smtClean="0">
                <a:solidFill>
                  <a:srgbClr val="0070C0"/>
                </a:solidFill>
              </a:rPr>
              <a:t>Meslek seçiminden önce meslekleri tanımaya yönelik aşağıdaki sorulara cevap bulmanız önemli ve gereklidir. </a:t>
            </a:r>
            <a:endParaRPr lang="tr-T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06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Mesleğe sahip olmak için gereken özellikler (yetenekler, ilgiler, fiziksel, psikolojik ve kişilik özellikleri vb.)</a:t>
            </a:r>
          </a:p>
          <a:p>
            <a:r>
              <a:rPr lang="tr-TR" dirty="0" smtClean="0"/>
              <a:t>Mesleğin gerektirdiği eğitim (Mesleki ve teknik eğitim, sertifika ve yeterlilik eğitimleri, üniversite eğitimi, dil eğitimi vb.)</a:t>
            </a:r>
          </a:p>
          <a:p>
            <a:r>
              <a:rPr lang="tr-TR" dirty="0" smtClean="0"/>
              <a:t>Mesleğin çalışma ortamı (Çalışma yeri, saati) ve çalışma biçimi (gece-gündüz çalışma, nöbet tutma, evden uzun süreli ayrılma gerekliliği vb.) </a:t>
            </a:r>
          </a:p>
        </p:txBody>
      </p:sp>
    </p:spTree>
    <p:extLst>
      <p:ext uri="{BB962C8B-B14F-4D97-AF65-F5344CB8AC3E}">
        <p14:creationId xmlns:p14="http://schemas.microsoft.com/office/powerpoint/2010/main" val="3863250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Mesleğe giriş koşulları (Mesleki yeterlilik sınavları)</a:t>
            </a:r>
          </a:p>
          <a:p>
            <a:r>
              <a:rPr lang="tr-TR" dirty="0" smtClean="0"/>
              <a:t>Meslekte ilerleme ve iş bulma olanakları</a:t>
            </a:r>
          </a:p>
          <a:p>
            <a:r>
              <a:rPr lang="tr-TR" dirty="0" smtClean="0"/>
              <a:t>Mesleğin olumlu ve olumsuz yönleri</a:t>
            </a:r>
          </a:p>
          <a:p>
            <a:r>
              <a:rPr lang="tr-TR" dirty="0" smtClean="0"/>
              <a:t>Kazanç durumu vb. birçok faktör hakkında bilgi sahibi olmayı gerektirir.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7486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solidFill>
                  <a:srgbClr val="00B050"/>
                </a:solidFill>
              </a:rPr>
              <a:t>ANNE BABALAR OLARAK </a:t>
            </a:r>
          </a:p>
          <a:p>
            <a:pPr marL="0" indent="0" algn="ctr">
              <a:buNone/>
            </a:pPr>
            <a:r>
              <a:rPr lang="tr-TR" sz="2800" dirty="0" smtClean="0">
                <a:solidFill>
                  <a:srgbClr val="00B050"/>
                </a:solidFill>
              </a:rPr>
              <a:t>NELER YAPABİLİRSİNİZ</a:t>
            </a:r>
            <a:endParaRPr lang="tr-TR" sz="2800" dirty="0">
              <a:solidFill>
                <a:srgbClr val="00B05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595" y="3444153"/>
            <a:ext cx="3886633" cy="258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04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 farklı meslekleri araştırmasını teşvik edin ve öğrendiklerini sizinle paylaşmasını sağlayın.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8221" y="3031547"/>
            <a:ext cx="3713452" cy="278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21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Çocuğunuzla ortak bir plan hazırlayarak farklı mesleklerin yapıldığı iş yerlerini ziyaret etmeye çalışın. Çevrenizde farklı mesleklerde çalışan tanıdıklarınızla randevu ayarlayın ve çocuğunuzun meslekleri yerinde gözlemlemesini sağlayın.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436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Çocuğunuzun kendisini tanımasına katkı sağlayın.</a:t>
            </a:r>
          </a:p>
          <a:p>
            <a:pPr marL="0" indent="0">
              <a:buNone/>
            </a:pPr>
            <a:r>
              <a:rPr lang="tr-TR" dirty="0" smtClean="0"/>
              <a:t>           Örneğin; seni tanımlayan 3 özelliği sırala veya en çok zorlandığın 3 şey nedir? Gibi sorularla çocuğunuzun kendi özelliklerini düşünmesini sağlayın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167" y="3751211"/>
            <a:ext cx="3589443" cy="238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82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 SEÇİMİ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 seçimi, bir kimsenin kendisine açık olan meslekleri çeşitli yönleri ile değerlendirip kendi ihtiyaçları ve beklentileri açısından istenilen yönleri çok, istenilmeyen yönleri az olan birine yönelmeye karar vermesidir.</a:t>
            </a:r>
          </a:p>
          <a:p>
            <a:endParaRPr lang="tr-TR" dirty="0" smtClean="0"/>
          </a:p>
          <a:p>
            <a:r>
              <a:rPr lang="tr-TR" dirty="0" smtClean="0"/>
              <a:t>Sınav puanlarına veya popülerliğe göre seçilmemesi gereken, yaşam boyu bireyin oluşturduğu benlik, kişilik örüntüleriyle şekillenen, yine bireyin ilgi, değer ve yeteneklerine göre son halini alan bir seçimdir.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558" y="4539621"/>
            <a:ext cx="3308206" cy="199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293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Çocuğunuzda gözlemlediğiniz güçlü yönleri çocuğunuzla paylaşın.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3395" y="3242829"/>
            <a:ext cx="3943652" cy="181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082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Çocuğunuzla ileride nasıl bir yaşam tarzına sahip olmak istediği üzerine sohbet edin. Hayal ettiği standartlara ulaşması için bugün neler yapması gerektiğini belirleyin.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9270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Çocuğunuzun bugün yapması gereken görevleri belirli bir plan çerçevesinde yapması için teşvik edin.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397" y="3447617"/>
            <a:ext cx="4368511" cy="218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54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Çocuğunuzun seçimlerinde baskıcı bir tutum sergilemeyin. Çocuğunuz ile birlikte konuşarak onun için en doğru seçimi belirlemesinde rehber olun.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9931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r">
              <a:buNone/>
            </a:pPr>
            <a:endParaRPr lang="tr-TR" sz="3600" dirty="0">
              <a:solidFill>
                <a:srgbClr val="FFFF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112" y="2781300"/>
            <a:ext cx="5313652" cy="194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5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 SEÇİMİ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 seçimi; kişinin var olan meslekler içinden, yapabileceğine inandığı, kendisine maddi ve manevi kazanç sağlayacağını düşündüğü mesleğe yönelmesidir.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3475" y="3721243"/>
            <a:ext cx="4011324" cy="266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7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21336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solidFill>
                  <a:srgbClr val="FFC000"/>
                </a:solidFill>
              </a:rPr>
              <a:t>MESLEK SEÇİMİNİ ETKİLEYEN FAKTÖRLER</a:t>
            </a:r>
            <a:endParaRPr lang="tr-TR" sz="2800" dirty="0">
              <a:solidFill>
                <a:srgbClr val="FFC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046" y="3806536"/>
            <a:ext cx="4978977" cy="278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5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5672" y="249382"/>
            <a:ext cx="7938655" cy="6414654"/>
          </a:xfrm>
        </p:spPr>
        <p:txBody>
          <a:bodyPr>
            <a:normAutofit/>
          </a:bodyPr>
          <a:lstStyle/>
          <a:p>
            <a:r>
              <a:rPr lang="tr-TR" dirty="0" smtClean="0"/>
              <a:t>Kişinin geleceğe yönelik hayalleri, istekleri</a:t>
            </a:r>
          </a:p>
          <a:p>
            <a:r>
              <a:rPr lang="tr-TR" dirty="0" smtClean="0"/>
              <a:t>Kişinin cinsiyeti, fiziksel ve psikolojik özellikleri</a:t>
            </a:r>
          </a:p>
          <a:p>
            <a:r>
              <a:rPr lang="tr-TR" dirty="0" smtClean="0"/>
              <a:t>İlgiler, yetenekler ve zekâ</a:t>
            </a:r>
          </a:p>
          <a:p>
            <a:r>
              <a:rPr lang="tr-TR" dirty="0" smtClean="0"/>
              <a:t>Akademik başarı</a:t>
            </a:r>
          </a:p>
          <a:p>
            <a:r>
              <a:rPr lang="tr-TR" dirty="0" smtClean="0"/>
              <a:t>Öğretmenlerin, öğrencinin yetenek ve ilgilerine ilişkin görüşleri</a:t>
            </a:r>
          </a:p>
          <a:p>
            <a:r>
              <a:rPr lang="tr-TR" dirty="0" smtClean="0"/>
              <a:t>Arkadaş çevresinin düşünceleri</a:t>
            </a:r>
          </a:p>
          <a:p>
            <a:r>
              <a:rPr lang="tr-TR" dirty="0" smtClean="0"/>
              <a:t>Ailenin beklentileri, birey hakkındaki düşünceleri</a:t>
            </a:r>
          </a:p>
          <a:p>
            <a:r>
              <a:rPr lang="tr-TR" dirty="0" smtClean="0"/>
              <a:t>Ailenin </a:t>
            </a:r>
            <a:r>
              <a:rPr lang="tr-TR" dirty="0" err="1" smtClean="0"/>
              <a:t>sosyo</a:t>
            </a:r>
            <a:r>
              <a:rPr lang="tr-TR" dirty="0" smtClean="0"/>
              <a:t>-ekonomik düzeyi</a:t>
            </a:r>
          </a:p>
          <a:p>
            <a:r>
              <a:rPr lang="tr-TR" dirty="0" smtClean="0"/>
              <a:t>Çevrenin etkisi</a:t>
            </a:r>
          </a:p>
          <a:p>
            <a:r>
              <a:rPr lang="tr-TR" dirty="0" smtClean="0"/>
              <a:t>Teknolojik, sosyal, kültürel ve endüstriyel gelişmeler</a:t>
            </a:r>
          </a:p>
          <a:p>
            <a:r>
              <a:rPr lang="tr-TR" dirty="0" smtClean="0"/>
              <a:t>Mesleğin toplumdaki konumu ve mesleğe olan talep</a:t>
            </a:r>
          </a:p>
          <a:p>
            <a:r>
              <a:rPr lang="tr-TR" dirty="0" smtClean="0"/>
              <a:t>Mesleğin gelir düzeyi</a:t>
            </a:r>
          </a:p>
          <a:p>
            <a:r>
              <a:rPr lang="tr-TR" dirty="0" smtClean="0"/>
              <a:t>Mesleğin eğitim ve kariyer imkânları </a:t>
            </a:r>
          </a:p>
          <a:p>
            <a:r>
              <a:rPr lang="tr-TR" dirty="0" smtClean="0"/>
              <a:t>Ülkenin ekonomik yapısı, iş bulma olanakları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5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YETENEK: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Yetenek, doğuştan getirdiğimiz ve çevreyle etkileşimle geliştirebildiğimiz, bir davranışı öğrenebilmek için gerekli olan yetidir.</a:t>
            </a:r>
          </a:p>
          <a:p>
            <a:r>
              <a:rPr lang="tr-TR" dirty="0" smtClean="0"/>
              <a:t> Doğuştan getirdiğimiz yetenekler öncelikle en yakınımızdaki kişiler tarafından fark edilir, desteklenir ve uygun eğitim ortamlarında en üst seviyeye çıkarılır.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382" y="4011421"/>
            <a:ext cx="3848966" cy="212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70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YETENEK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çocuğun yetenek alanı farklıdır.</a:t>
            </a:r>
          </a:p>
          <a:p>
            <a:r>
              <a:rPr lang="tr-TR" dirty="0" smtClean="0"/>
              <a:t>Yetenek genel olarak kalıtsaldır.</a:t>
            </a:r>
          </a:p>
          <a:p>
            <a:r>
              <a:rPr lang="tr-TR" dirty="0" smtClean="0"/>
              <a:t>Çocuğun  yeteneği  olduğu  alana  ilgisi  varsa  ve çevresel koşulları bu ilgisini destekliyorsa, çocuğun becerisi gelişecektir.</a:t>
            </a:r>
          </a:p>
          <a:p>
            <a:r>
              <a:rPr lang="tr-TR" dirty="0" smtClean="0"/>
              <a:t>Desteklenmeyen	yetenek	alanları	zamanla körelirler.</a:t>
            </a: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620" y="4145972"/>
            <a:ext cx="3701761" cy="24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168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İLGİ: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İlgi, kişileri belli faaliyetleri isteyerek yapmaya yönlendiren içsel bir uyarıcıdır.</a:t>
            </a:r>
          </a:p>
          <a:p>
            <a:r>
              <a:rPr lang="tr-TR" dirty="0" smtClean="0"/>
              <a:t> İlgi en genel anlamıyla bir işi yapmaya gönüllü olma, yaparken zevk alma ve başka alternatifler arasından en çok onu tercih etme durumudur.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164" y="3308205"/>
            <a:ext cx="3960236" cy="336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741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	seçiminde	yeteneklerimiz	kadar	ilgilerimiz de önemlidir.</a:t>
            </a:r>
          </a:p>
          <a:p>
            <a:r>
              <a:rPr lang="tr-TR" dirty="0" smtClean="0"/>
              <a:t>Sevdiğimiz bir işi yaparken daha başarılı oluruz.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088" y="2890837"/>
            <a:ext cx="3248985" cy="32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96732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656</Words>
  <Application>Microsoft Office PowerPoint</Application>
  <PresentationFormat>Geniş ekran</PresentationFormat>
  <Paragraphs>86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Duman</vt:lpstr>
      <vt:lpstr>MESLEKİ İLGİ, DEĞER, YETENEK VE KİŞİLİK ÖZELLİKLERİ İLİŞKİSİ</vt:lpstr>
      <vt:lpstr>MESLEK SEÇİMİ</vt:lpstr>
      <vt:lpstr>MESLEK SEÇİMİ</vt:lpstr>
      <vt:lpstr> </vt:lpstr>
      <vt:lpstr> </vt:lpstr>
      <vt:lpstr>YETENEK:</vt:lpstr>
      <vt:lpstr>YETENEK</vt:lpstr>
      <vt:lpstr>İLGİ:</vt:lpstr>
      <vt:lpstr>İLGİ</vt:lpstr>
      <vt:lpstr>DEĞER:</vt:lpstr>
      <vt:lpstr>DEĞER</vt:lpstr>
      <vt:lpstr>KİŞİLİK ÖZELLİKLERİ: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İLGİ, DEĞER, YETENEK VE KİŞİLİK ÖZELLİKLERİ İLİŞKİSİ</dc:title>
  <dc:creator>user</dc:creator>
  <cp:lastModifiedBy>user</cp:lastModifiedBy>
  <cp:revision>5</cp:revision>
  <dcterms:created xsi:type="dcterms:W3CDTF">2025-09-08T08:53:11Z</dcterms:created>
  <dcterms:modified xsi:type="dcterms:W3CDTF">2025-09-08T09:31:30Z</dcterms:modified>
</cp:coreProperties>
</file>